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474" r:id="rId3"/>
    <p:sldId id="433" r:id="rId4"/>
    <p:sldId id="434" r:id="rId5"/>
    <p:sldId id="452" r:id="rId6"/>
    <p:sldId id="519" r:id="rId7"/>
    <p:sldId id="442" r:id="rId8"/>
    <p:sldId id="463" r:id="rId9"/>
    <p:sldId id="350" r:id="rId10"/>
    <p:sldId id="520" r:id="rId11"/>
    <p:sldId id="521" r:id="rId12"/>
    <p:sldId id="352" r:id="rId13"/>
    <p:sldId id="353" r:id="rId14"/>
    <p:sldId id="444" r:id="rId15"/>
    <p:sldId id="354" r:id="rId16"/>
    <p:sldId id="293" r:id="rId17"/>
    <p:sldId id="517" r:id="rId18"/>
    <p:sldId id="295" r:id="rId19"/>
    <p:sldId id="296" r:id="rId20"/>
    <p:sldId id="297" r:id="rId21"/>
    <p:sldId id="298" r:id="rId22"/>
    <p:sldId id="299" r:id="rId23"/>
    <p:sldId id="300" r:id="rId24"/>
    <p:sldId id="302" r:id="rId25"/>
    <p:sldId id="307" r:id="rId26"/>
    <p:sldId id="415" r:id="rId27"/>
    <p:sldId id="473" r:id="rId28"/>
    <p:sldId id="507" r:id="rId29"/>
    <p:sldId id="309" r:id="rId30"/>
    <p:sldId id="310" r:id="rId31"/>
    <p:sldId id="311" r:id="rId32"/>
    <p:sldId id="508" r:id="rId33"/>
    <p:sldId id="510" r:id="rId34"/>
    <p:sldId id="312" r:id="rId35"/>
    <p:sldId id="314" r:id="rId36"/>
    <p:sldId id="513" r:id="rId37"/>
    <p:sldId id="514" r:id="rId38"/>
    <p:sldId id="315" r:id="rId39"/>
    <p:sldId id="316" r:id="rId40"/>
    <p:sldId id="317" r:id="rId41"/>
    <p:sldId id="445" r:id="rId42"/>
    <p:sldId id="320" r:id="rId43"/>
    <p:sldId id="321" r:id="rId44"/>
    <p:sldId id="322" r:id="rId45"/>
    <p:sldId id="446" r:id="rId46"/>
    <p:sldId id="323" r:id="rId47"/>
    <p:sldId id="324" r:id="rId48"/>
    <p:sldId id="325" r:id="rId49"/>
    <p:sldId id="32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98907-1BEA-42C1-B75C-D1E3ABB57589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AE320-397F-433D-B2C7-850086B7B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62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mtClean="0"/>
              <a:t>Toplumun</a:t>
            </a:r>
            <a:r>
              <a:rPr lang="tr-TR" baseline="0" smtClean="0"/>
              <a:t> %15inde  yüksek riskli 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266CA-02C6-447C-893F-B8CDEC159B0F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6611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 1. Essential Changes From Prior Management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Cytology reported as negative but lacking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endocervical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cells can be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without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early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repeat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CIN 1 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endocervical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curettage should be managed as CIN 1, not as a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positive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ECC.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Cytology reported as unsatisfactory requires repeat even if HPV negative.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Genotyping triages HPV-positive women with HPV type 16 or type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 to earlier colposcopy only after negative cytology; colposcopy is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indicated for all women with HPV and ASC-US, regardless of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genotyping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For ASC-US cytology, immediate colposcopy is not an option. The serial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cytology option for ASC-US incorporates cytology at 12 months, not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months and 12 months, and then if negative, cytology every 3 years.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HPV-negative and ASC-US results should be followed with co-testing at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years rather than 5 years.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HPV-negative and ASC-US results are insufficient to allow exit from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screening at age 65 years.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The pathway to long-term follow-up of treated and untreated CIN 2+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more clearly defined by incorporating co-testing.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 More strategies incorporate co-testing to reduce follow-up visits. Pap-only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strategies are now limited to women younger than 30 years, but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co-testing is expanded even to women younger than 30 years in some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circumstances. Women aged 21-24 years are managed conservatively.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AC3F-96A4-45AC-A154-E5CC6E9479DB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8756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Cytology results are unsatisfactory for 1% or less across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preparation types (42, 43). Unsatisfactory cytology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specimens are unreliable for detecting epithelial abnormalities.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most studies that found a higher risk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disease among women with unsatisfactory cytology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employed conventional Pap tests that can be rendered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unsatisfactory by obscuring blood, inflammation, or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processes (44, 45). Now that most U.S. cytology is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done using liquid-based media, which can control for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obscuring factors in processing, unsatisfactory results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arise largely from insufficient squamous cells (46).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Evidence is sparse governing management of women with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unsatisfactory cytology obtained as part of co-testing,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although risk for high-grade disease in women with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negative HPV tests appears to be low (47). Unsatisfactory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 arise largely from insufficient squamous cells (48).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currently available HPV tests lack a control for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epithelial cellularity, so a negative HPV test cannot be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relied, upon as the HPV test may be falsely negative because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an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insufficient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sample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Specimen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collection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techniques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minimize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unsatisfactory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cytology have not changed since the last guideline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(9). Extended-tip spatulas, spatulas plus brushes, and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brooms all appear effective (49, 50). When two devices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used,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ectocervical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device should be used first.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AC3F-96A4-45AC-A154-E5CC6E9479DB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9404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Yeterli </a:t>
            </a:r>
            <a:r>
              <a:rPr lang="tr-TR" dirty="0" err="1" smtClean="0"/>
              <a:t>smear</a:t>
            </a:r>
            <a:r>
              <a:rPr lang="tr-TR" dirty="0" smtClean="0"/>
              <a:t> demek konvansiyonel </a:t>
            </a:r>
            <a:r>
              <a:rPr lang="tr-TR" dirty="0" err="1" smtClean="0"/>
              <a:t>smear</a:t>
            </a:r>
            <a:r>
              <a:rPr lang="tr-TR" dirty="0" smtClean="0"/>
              <a:t> de 8000-12000 sıvı bazlıda en az 5000 </a:t>
            </a:r>
            <a:r>
              <a:rPr lang="tr-TR" dirty="0" err="1" smtClean="0"/>
              <a:t>squamoz</a:t>
            </a:r>
            <a:r>
              <a:rPr lang="tr-TR" baseline="0" dirty="0" smtClean="0"/>
              <a:t> hücrenin görünmesi  demektir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266CA-02C6-447C-893F-B8CDEC159B0F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8715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Smearlerin</a:t>
            </a:r>
            <a:r>
              <a:rPr lang="tr-TR" baseline="0" dirty="0" smtClean="0"/>
              <a:t> %10-20 sinde görülür, özellikle </a:t>
            </a:r>
            <a:r>
              <a:rPr lang="tr-TR" baseline="0" dirty="0" err="1" smtClean="0"/>
              <a:t>postmenapozda</a:t>
            </a:r>
            <a:r>
              <a:rPr lang="tr-TR" baseline="0" dirty="0" smtClean="0"/>
              <a:t>.  Yapılan son çalışmalar EC/TZ </a:t>
            </a:r>
            <a:r>
              <a:rPr lang="tr-TR" baseline="0" dirty="0" err="1" smtClean="0"/>
              <a:t>olmasada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smearde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spesitivite</a:t>
            </a:r>
            <a:r>
              <a:rPr lang="tr-TR" baseline="0" dirty="0" smtClean="0"/>
              <a:t> ve negatif </a:t>
            </a:r>
            <a:r>
              <a:rPr lang="tr-TR" baseline="0" dirty="0" err="1" smtClean="0"/>
              <a:t>prediktif</a:t>
            </a:r>
            <a:r>
              <a:rPr lang="tr-TR" baseline="0" dirty="0" smtClean="0"/>
              <a:t> değerin yüksek olduğunu göstermiş. Bu sebeple tekrara gerek yok HPV transformasyon bölgesinden bağımsız olduğundan güvenlik marjını artırır. 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266CA-02C6-447C-893F-B8CDEC159B0F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0493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HPV tip16 ve 18 </a:t>
            </a:r>
            <a:r>
              <a:rPr lang="tr-TR" dirty="0" err="1" smtClean="0"/>
              <a:t>enyüksek</a:t>
            </a:r>
            <a:r>
              <a:rPr lang="tr-TR" dirty="0" smtClean="0"/>
              <a:t> </a:t>
            </a:r>
            <a:r>
              <a:rPr lang="tr-TR" dirty="0" err="1" smtClean="0"/>
              <a:t>karsinojenik</a:t>
            </a:r>
            <a:r>
              <a:rPr lang="tr-TR" dirty="0" smtClean="0"/>
              <a:t> virüsler. Tüm kanserlerin %55-60</a:t>
            </a:r>
            <a:r>
              <a:rPr lang="tr-TR" baseline="0" dirty="0" smtClean="0"/>
              <a:t> tip 16 %10-15’i Tip 18 pozitiftir.  Normal sitoloji+ HPV ‘</a:t>
            </a:r>
            <a:r>
              <a:rPr lang="tr-TR" baseline="0" dirty="0" err="1" smtClean="0"/>
              <a:t>nin</a:t>
            </a:r>
            <a:r>
              <a:rPr lang="tr-TR" baseline="0" dirty="0" smtClean="0"/>
              <a:t> </a:t>
            </a:r>
            <a:r>
              <a:rPr lang="tr-TR" baseline="0" dirty="0" err="1" smtClean="0"/>
              <a:t>yanlızca</a:t>
            </a:r>
            <a:r>
              <a:rPr lang="tr-TR" baseline="0" dirty="0" smtClean="0"/>
              <a:t> bir defa Pozitif olması durumunda CIN 2+ lezyon bulunma olasılığı %2-6.  HPV Tip 16 pozitifliğinde birkaç yıl içinde CIN 3+ olma olasılığı %10 , Tip 18 de </a:t>
            </a:r>
            <a:r>
              <a:rPr lang="tr-TR" baseline="0" dirty="0" err="1" smtClean="0"/>
              <a:t>glandular</a:t>
            </a:r>
            <a:r>
              <a:rPr lang="tr-TR" baseline="0" dirty="0" smtClean="0"/>
              <a:t> lezyonlar için risk teşkil ettiğinden ( </a:t>
            </a:r>
            <a:r>
              <a:rPr lang="tr-TR" baseline="0" dirty="0" err="1" smtClean="0"/>
              <a:t>smear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false</a:t>
            </a:r>
            <a:r>
              <a:rPr lang="tr-TR" baseline="0" dirty="0" smtClean="0"/>
              <a:t> negatif olabilir) bu iki tip varlığında </a:t>
            </a:r>
            <a:r>
              <a:rPr lang="tr-TR" baseline="0" dirty="0" err="1" smtClean="0"/>
              <a:t>kolposkopi</a:t>
            </a:r>
            <a:r>
              <a:rPr lang="tr-TR" baseline="0" dirty="0" smtClean="0"/>
              <a:t> yapılabilir. 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266CA-02C6-447C-893F-B8CDEC159B0F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5421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ASC-US is the most common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cytologic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abnormality, but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carries the lowest risk of CIN 3+, partly because one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third to two thirds are not HPV-associated (2, 26). In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ALTS, three management strategies performed similarly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were included in subsequent guidelines (3, 4, 6).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Compared with colposcopy for all ASC-US, reflex testing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followed by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colposcopy for HPV-positive women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preferred because it identified most CIN 3 lesions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yet referred many fewer women to colposcopy (3). ALTS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conducted before the 2001 Bethesda system update,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separated ASC-H cytology from the ASC-US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category. For this and other reasons, the observed 3%5-year risk of CIN 3+ after ASC-US among women aged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years and older in the KPNC cohort was lower than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2-year risk seen in ALTS. In fact, risk was low enough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justify annual rather than semiannual cytology as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sufficiently sensitive to identify women with CIN 3+ (61).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Recent 2011 screening guidelines recommended that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women with HPV-negative ASC-US co-testing results be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managed with routine follow-up (10). This was based on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earlier analysis of a smaller KPNC dataset. Analysis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expanded dataset found that while the absolute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 of CIN 3+ was low after HPV-negative ASC-US, it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more comparable to CIN 3+ risk among women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negative cytology alone than those with a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negative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co-test (26), suggesting a 3-year interval for follow-up.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addition, women over 60 years of age with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HPVnegative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ASC-US had a higher risk for cervical cancer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 follow-up than women with negative co-testing,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suggesting that they need continued screening.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Triage using HPV genotyping was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considered.Women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ASC-US who also had HPV-16 or HPV-18 detected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had approximately twice the risk of CIN 3+ as women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ASC-US and high-risk HPV types other than 16 or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 (61Y63).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Nevertheless, KPNC data showed that the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 for CIN 3+ in both groups exceeded the threshold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colposcopy (26). HPV-16/18 genotyping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HPVpositive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women with ASC-US did not appear to lead to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management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new information that would change the 2006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was identified on ASC-US in pregnant or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postmenopausal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women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AC3F-96A4-45AC-A154-E5CC6E9479DB}" type="slidenum">
              <a:rPr lang="tr-TR" smtClean="0"/>
              <a:pPr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3802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ASCUS</a:t>
            </a:r>
            <a:r>
              <a:rPr lang="tr-TR" baseline="0" dirty="0" smtClean="0"/>
              <a:t> HPV pozitif grupta </a:t>
            </a:r>
            <a:r>
              <a:rPr lang="tr-TR" baseline="0" dirty="0" err="1" smtClean="0"/>
              <a:t>kolposkopide</a:t>
            </a:r>
            <a:r>
              <a:rPr lang="tr-TR" baseline="0" dirty="0" smtClean="0"/>
              <a:t> CIN tespit </a:t>
            </a:r>
            <a:r>
              <a:rPr lang="tr-TR" baseline="0" dirty="0" err="1" smtClean="0"/>
              <a:t>edilmesse</a:t>
            </a:r>
            <a:r>
              <a:rPr lang="tr-TR" baseline="0" dirty="0" smtClean="0"/>
              <a:t> 1 yıl sonra </a:t>
            </a:r>
            <a:r>
              <a:rPr lang="tr-TR" baseline="0" dirty="0" err="1" smtClean="0"/>
              <a:t>cotest</a:t>
            </a:r>
            <a:r>
              <a:rPr lang="tr-TR" baseline="0" dirty="0" smtClean="0"/>
              <a:t> yapılır. Herhangi biri pozitif gelirse </a:t>
            </a:r>
            <a:r>
              <a:rPr lang="tr-TR" baseline="0" dirty="0" err="1" smtClean="0"/>
              <a:t>kolposkopi</a:t>
            </a:r>
            <a:r>
              <a:rPr lang="tr-TR" baseline="0" dirty="0" smtClean="0"/>
              <a:t> tekrarlanır.  </a:t>
            </a:r>
            <a:r>
              <a:rPr lang="tr-TR" baseline="0" dirty="0" err="1" smtClean="0"/>
              <a:t>İkiside</a:t>
            </a:r>
            <a:r>
              <a:rPr lang="tr-TR" baseline="0" dirty="0" smtClean="0"/>
              <a:t> negatif ise 3 yıl sonra </a:t>
            </a:r>
            <a:r>
              <a:rPr lang="tr-TR" baseline="0" dirty="0" err="1" smtClean="0"/>
              <a:t>cotest</a:t>
            </a:r>
            <a:r>
              <a:rPr lang="tr-TR" baseline="0" dirty="0" smtClean="0"/>
              <a:t> ve sonrasında rutin tarama. HPV pozitif ASCUS da CIN 3+ olasılığı% 6.8 LGSIL de %5.2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266CA-02C6-447C-893F-B8CDEC159B0F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615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Postmenapoz</a:t>
            </a:r>
            <a:r>
              <a:rPr lang="tr-TR" dirty="0" smtClean="0"/>
              <a:t> hastada  LGSIL yönetimi HPV, 6-12.ay </a:t>
            </a:r>
            <a:r>
              <a:rPr lang="tr-TR" dirty="0" err="1" smtClean="0"/>
              <a:t>smear</a:t>
            </a:r>
            <a:r>
              <a:rPr lang="tr-TR" baseline="0" dirty="0" smtClean="0"/>
              <a:t> yada</a:t>
            </a:r>
            <a:r>
              <a:rPr lang="tr-TR" dirty="0" smtClean="0"/>
              <a:t> </a:t>
            </a:r>
            <a:r>
              <a:rPr lang="tr-TR" dirty="0" err="1" smtClean="0"/>
              <a:t>kolposkopi</a:t>
            </a:r>
            <a:r>
              <a:rPr lang="tr-TR" dirty="0" smtClean="0"/>
              <a:t> kabul edilebilir..  Hepsi normal ise 1yıl sonra sitoloji , </a:t>
            </a:r>
            <a:r>
              <a:rPr lang="tr-TR" dirty="0" err="1" smtClean="0"/>
              <a:t>smear</a:t>
            </a:r>
            <a:r>
              <a:rPr lang="tr-TR" dirty="0" smtClean="0"/>
              <a:t> yada HPV </a:t>
            </a:r>
            <a:r>
              <a:rPr lang="tr-TR" dirty="0" err="1" smtClean="0"/>
              <a:t>pozitiv</a:t>
            </a:r>
            <a:r>
              <a:rPr lang="tr-TR" dirty="0" smtClean="0"/>
              <a:t> ise </a:t>
            </a:r>
            <a:r>
              <a:rPr lang="tr-TR" dirty="0" err="1" smtClean="0"/>
              <a:t>kolposkopi</a:t>
            </a:r>
            <a:r>
              <a:rPr lang="tr-TR" dirty="0" smtClean="0"/>
              <a:t>. 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266CA-02C6-447C-893F-B8CDEC159B0F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7578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tr-T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CIN 1 öncesi </a:t>
            </a:r>
            <a:r>
              <a:rPr lang="tr-TR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smear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yıllık CIN 3+ riski 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tr-T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ASC-US veya LSIL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tr-T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3.8%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HSIL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tr-T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15%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E320-397F-433D-B2C7-850086B7B04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10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HSIL cytology results identify women at substantial risk.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CIN 2+ is found at colposcopy in some 60% of women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HSIL (69Y71). This justifies immediate excision of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transformation zone for many women, especially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those who are at risk for loss to follow-up or who have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completed childbearing. Cervical cancer is found at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colposcopy in some 2% of women with HSIL, although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 rises with age and is low among women aged 21Y24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years, even with follow-up (33). Five-year cervical cancer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 is 8% among women 30 years of age and older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(72). Risks are modified by HPV test results: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HPVnegative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HSIL co-test results, although uncommon, still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carry a 5-year risk for CIN 3+ of 29%, while 7% will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 cancer (72). This precludes reflex HPV triage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HSIL. In the KPNC cohort, among women 30 years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age and older with HPV-positive HSIL, the 5-year risk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CIN 3+ was 50%, while the 5-year cancer risk was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7% (72). When HPV results are known from co-testing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women with HSIL, these risks may inform the choice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immediate diagnostic excision and colposcopy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between diagnostic excision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cytologic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colposcopic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surveillance when CIN 2+ is not identified.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sensitivity of colposcopy for detecting CIN 2+ is lower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 previously appreciated (73Y75), and multiple biopsies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should be considered at colposcopy when large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confluent or multiple discrete lesions are seen.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AC3F-96A4-45AC-A154-E5CC6E9479DB}" type="slidenum">
              <a:rPr lang="tr-TR" smtClean="0"/>
              <a:pPr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2671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9747B2-F3AE-44D3-A303-ED593EF920D1}" type="slidenum">
              <a:rPr lang="tr-TR" altLang="en-US"/>
              <a:pPr/>
              <a:t>7</a:t>
            </a:fld>
            <a:endParaRPr lang="tr-TR" altLang="en-US"/>
          </a:p>
        </p:txBody>
      </p:sp>
      <p:sp>
        <p:nvSpPr>
          <p:cNvPr id="165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6" rIns="91411" bIns="45706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1598E38A-3227-4835-8995-4195C8EF197E}" type="slidenum">
              <a:rPr lang="en-US" altLang="en-US" sz="1200"/>
              <a:pPr algn="r"/>
              <a:t>7</a:t>
            </a:fld>
            <a:endParaRPr lang="en-US" altLang="en-US" sz="120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11" tIns="45706" rIns="91411" bIns="45706"/>
          <a:lstStyle/>
          <a:p>
            <a:r>
              <a:rPr lang="tr-TR" altLang="en-US" dirty="0"/>
              <a:t>Hangi HPV tiplerinin </a:t>
            </a:r>
            <a:r>
              <a:rPr lang="tr-TR" altLang="en-US" dirty="0" err="1"/>
              <a:t>onkojenik</a:t>
            </a:r>
            <a:r>
              <a:rPr lang="tr-TR" altLang="en-US" dirty="0"/>
              <a:t> olduğu çalışmalarında en çok HPV 16, 18, 45 ve 31’in </a:t>
            </a:r>
            <a:r>
              <a:rPr lang="tr-TR" altLang="en-US" dirty="0" err="1"/>
              <a:t>onkojenik</a:t>
            </a:r>
            <a:r>
              <a:rPr lang="tr-TR" altLang="en-US" dirty="0"/>
              <a:t> potansiyeli olduğu saptanmıştır.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HPV </a:t>
            </a:r>
            <a:r>
              <a:rPr lang="tr-TR" dirty="0" err="1" smtClean="0"/>
              <a:t>negativ</a:t>
            </a:r>
            <a:r>
              <a:rPr lang="tr-TR" dirty="0" smtClean="0"/>
              <a:t> ASC-H de 5 </a:t>
            </a:r>
            <a:r>
              <a:rPr lang="tr-TR" dirty="0" err="1" smtClean="0"/>
              <a:t>year</a:t>
            </a:r>
            <a:r>
              <a:rPr lang="tr-TR" dirty="0" smtClean="0"/>
              <a:t> </a:t>
            </a:r>
            <a:r>
              <a:rPr lang="tr-TR" dirty="0" err="1" smtClean="0"/>
              <a:t>invasiv</a:t>
            </a:r>
            <a:r>
              <a:rPr lang="tr-TR" dirty="0" smtClean="0"/>
              <a:t> </a:t>
            </a:r>
            <a:r>
              <a:rPr lang="tr-TR" dirty="0" err="1" smtClean="0"/>
              <a:t>ca</a:t>
            </a:r>
            <a:r>
              <a:rPr lang="tr-TR" dirty="0" smtClean="0"/>
              <a:t> riski %2.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266CA-02C6-447C-893F-B8CDEC159B0F}" type="slidenum">
              <a:rPr lang="tr-TR" smtClean="0"/>
              <a:pPr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65707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HPV </a:t>
            </a:r>
            <a:r>
              <a:rPr lang="tr-TR" dirty="0" err="1" smtClean="0"/>
              <a:t>negativ</a:t>
            </a:r>
            <a:r>
              <a:rPr lang="tr-TR" dirty="0" smtClean="0"/>
              <a:t> HGSIL 5 </a:t>
            </a:r>
            <a:r>
              <a:rPr lang="tr-TR" dirty="0" err="1" smtClean="0"/>
              <a:t>year</a:t>
            </a:r>
            <a:r>
              <a:rPr lang="tr-TR" dirty="0" smtClean="0"/>
              <a:t> CIN3+ gelişme</a:t>
            </a:r>
            <a:r>
              <a:rPr lang="tr-TR" baseline="0" dirty="0" smtClean="0"/>
              <a:t> olasılığı %29, </a:t>
            </a:r>
            <a:r>
              <a:rPr lang="tr-TR" baseline="0" dirty="0" err="1" smtClean="0"/>
              <a:t>invasive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ca</a:t>
            </a:r>
            <a:r>
              <a:rPr lang="tr-TR" baseline="0" dirty="0" smtClean="0"/>
              <a:t> riski %7 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266CA-02C6-447C-893F-B8CDEC159B0F}" type="slidenum">
              <a:rPr lang="tr-TR" smtClean="0"/>
              <a:pPr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42103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HSIL’de</a:t>
            </a:r>
            <a:r>
              <a:rPr lang="en-US" dirty="0" smtClean="0"/>
              <a:t> %70 CIN 2-3</a:t>
            </a:r>
            <a:endParaRPr lang="tr-TR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CIN 1 is the histologic manifestation of HPV infection.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Although most CIN 1 lesions are associated with oncogenic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HPV, HPV-16 is less common in CIN 1 than in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CIN 3,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nononcogenic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HPV types are also commonly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found in CIN 1 lesions (82, 83). The natural history of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CIN1 is similar to that of HPV-positive ASC-US and LSIL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absence of CIN, suggesting similar management.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Regression rates are high, especially in younger women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(32, 64), and progression toCIN2+ is uncommon (64, 84).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risk of occult CIN3+ among women with CIN1 at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colposcopic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biopsy is linked to the risk conveyed by prior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cytology. KPNC data showed similar, relatively low 5-year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 of CIN 3+ when CIN 1 or no lesion was diagnosed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ASC-US or LSIL, but a substantially higher risk after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HSIL, ASC-H, and AGC. For example, women with CIN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after LSIL or HPV-positive ASC-US had a 5-year risk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CIN 3+ of 3.8%, while those with CIN 1 after HSIL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had a 5-year risk of CIN 3+ of 15% (68).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Failure to detect CIN 2+ at colposcopy in women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HSIL does not mean that a CIN 2+ lesion has been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excluded, although occult carcinoma is unlikely. As a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result, women with HSIL who do not have immediate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diagnostic excision require close follow-up. Few studies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natural history of HSIL managed without treatment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been reported, and follow-up in those is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limited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(68);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management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relies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opinion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Women with minor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cytologic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abnormalities have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 risk for CIN 3+ whether colposcopy shows CIN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or no lesion (64, 68). Since CIN 3+ risk is elevated for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women with either HPV-16 or HPV-18 or persistent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oncogenic HPV infection of any type even when cytology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negative, guidelines must provide for follow-up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women with these ‘‘lesser abnormalities’’ even when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CIN is found. These ‘‘lesser abnormalities’’ include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HPV-16 or HPV-18 positivity, persistent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untyped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oncogenic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HPV, ASC-US,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LSIL.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management of CIN 1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endocervical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samples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merits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special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attention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Traditional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management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strategies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prescribed excisional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therapy for women with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CIN 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endocervical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sampling. However, these strategies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preceded full understanding of the high spontaneous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regression rates of CIN 1.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Endocervical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samples are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often contaminated by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ectocervical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lesions. Women with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CIN 1 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endocervical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sampling have a low risk for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CIN 2+ (85, 86) (Fukuchi E, Fetterman B, Poitras N,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Kinney W,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T, Little RD. Risk of cervical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precancer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cancer in women with cervical intraepithelial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neoplasia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on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endocervical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curettage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Genit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Tract Dis [in press]). Current guidelines on management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CIN 1 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endocervical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sampling do not apply when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CIN 2, CIN 3, or CIN 2,3 is specified or when the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lesion seen cannot be graded, as an associated invasive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cancer cannot be excluded without a diagnostic excision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procedure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266CA-02C6-447C-893F-B8CDEC159B0F}" type="slidenum">
              <a:rPr lang="tr-TR" smtClean="0"/>
              <a:pPr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50519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CIN 3 is considered a cancer precursor. </a:t>
            </a:r>
            <a:endParaRPr lang="tr-T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 12 percent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cases of CIN 3 progress to invasive cancer, 33 percent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regress, and the rest remain CIN 3.</a:t>
            </a:r>
            <a:endParaRPr lang="tr-T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women with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CIN 2,3 and satisfactory colposcopy, ablation or diagnostic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excision is acceptable.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Unless the woman is pregnant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an adolescent, observation is unacceptable.</a:t>
            </a:r>
            <a:endParaRPr lang="tr-T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Women who remain HPV positive after treatment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CIN 2,3 are at increased risk of recurrent or residual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CIN.</a:t>
            </a:r>
            <a:endParaRPr lang="tr-T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HPV-negative women rarely have recurrent or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residual lesions (NPV of 98 percent). </a:t>
            </a:r>
            <a:endParaRPr lang="tr-T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higher than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NPV of negative resection margins (91 percent) 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cervical cytology (93 percent). Therefore, HPV testing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be used to monitor post-treatment status.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Cytology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alone or combined with colposcopy at six-month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intervals is also an option.</a:t>
            </a:r>
            <a:endParaRPr lang="tr-T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colposcopy is unsatisfactory or if CIN 2,3 recurs, a diagnostic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excision is recommended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E320-397F-433D-B2C7-850086B7B04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624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Kanser</a:t>
            </a:r>
            <a:r>
              <a:rPr lang="tr-TR" baseline="0" dirty="0" smtClean="0"/>
              <a:t> riski</a:t>
            </a:r>
            <a:r>
              <a:rPr lang="tr-TR" dirty="0" smtClean="0"/>
              <a:t>1.4/100.000</a:t>
            </a:r>
            <a:r>
              <a:rPr lang="tr-TR" baseline="0" dirty="0" smtClean="0"/>
              <a:t>. 10 kat fazla </a:t>
            </a:r>
            <a:r>
              <a:rPr lang="tr-TR" baseline="0" dirty="0" err="1" smtClean="0"/>
              <a:t>adolasendan</a:t>
            </a:r>
            <a:r>
              <a:rPr lang="tr-TR" baseline="0" dirty="0" smtClean="0"/>
              <a:t>.Düşük riskli </a:t>
            </a:r>
            <a:r>
              <a:rPr lang="tr-TR" baseline="0" dirty="0" err="1" smtClean="0"/>
              <a:t>sitolojik</a:t>
            </a:r>
            <a:r>
              <a:rPr lang="tr-TR" baseline="0" dirty="0" smtClean="0"/>
              <a:t> anomalileri </a:t>
            </a:r>
            <a:r>
              <a:rPr lang="tr-TR" baseline="0" dirty="0" err="1" smtClean="0"/>
              <a:t>kolposkopisiz</a:t>
            </a:r>
            <a:r>
              <a:rPr lang="tr-TR" baseline="0" dirty="0" smtClean="0"/>
              <a:t> takip edecek kadar düşük olasılık.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266CA-02C6-447C-893F-B8CDEC159B0F}" type="slidenum">
              <a:rPr lang="tr-TR" smtClean="0"/>
              <a:pPr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72224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Pregnancy does not accelerate cervical lesions, and cervical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cancer occurs in only five of 100,000 pregnancies.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rate of CIN 2,3 is only 3.7 percent on postpartum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follow-up for women with prenatal ASC-US or LSIL.</a:t>
            </a:r>
            <a:endParaRPr lang="tr-T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Postpartum regression is common in women with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CIN 1 (36 percent) and CIN 2,3 (48 to 70 percent).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Management of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nonadolescent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women with ASC-US or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LSIL is the same as for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nonpregnant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women; however,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of the low risk of cancer, the initial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colposcopic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evaluation can be deferred until at least six weeks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postpartum. </a:t>
            </a:r>
            <a:endParaRPr lang="tr-T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necessary to rule out invasion,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colposcopy and directed biopsies are safe in pregnancy,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endocervical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curettage is unacceptable.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cervical changes in pregnancy can mimic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CIN, colposcopy should be performed by experienced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colposcopists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tr-T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E320-397F-433D-B2C7-850086B7B04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850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Pregnant women with HSIL should undergo prenatal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colposcopy with biopsy of lesions suspicious for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CIN 2,3 or cancer. Colposcopy should be repeated no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earlier than six weeks postpartum if no CIN 2,3 is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found. </a:t>
            </a:r>
            <a:endParaRPr lang="tr-T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pregnant women with CIN 2,3, repeat cytology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colposcopy may be performed every 12 weeks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repeat biopsy if the lesion worsens or cytology suggests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invasion.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E320-397F-433D-B2C7-850086B7B04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77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482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62CEAE-B801-40A6-8700-6235CDC4B85F}" type="slidenum">
              <a:rPr lang="tr-TR" smtClean="0">
                <a:latin typeface="Arial" charset="0"/>
              </a:rPr>
              <a:pPr/>
              <a:t>9</a:t>
            </a:fld>
            <a:endParaRPr lang="tr-T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958" y="4342722"/>
            <a:ext cx="5486084" cy="41149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endParaRPr lang="tr-TR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686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27D954-3F4D-4307-A70E-9D08D75F468F}" type="slidenum">
              <a:rPr lang="tr-TR" smtClean="0">
                <a:latin typeface="Arial" charset="0"/>
              </a:rPr>
              <a:pPr/>
              <a:t>12</a:t>
            </a:fld>
            <a:endParaRPr lang="tr-T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789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02EDF7-1265-4E35-9306-5B948A944834}" type="slidenum">
              <a:rPr lang="tr-TR" smtClean="0">
                <a:latin typeface="Arial" charset="0"/>
              </a:rPr>
              <a:pPr/>
              <a:t>15</a:t>
            </a:fld>
            <a:endParaRPr lang="tr-T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Genç kadınlarda 3 yıllık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periotta</a:t>
            </a:r>
            <a:r>
              <a:rPr lang="tr-TR" dirty="0" smtClean="0"/>
              <a:t> HPV</a:t>
            </a:r>
            <a:r>
              <a:rPr lang="tr-TR" baseline="0" dirty="0" smtClean="0"/>
              <a:t> bulaşma riski %60, Yaşam boyu risk %80.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266CA-02C6-447C-893F-B8CDEC159B0F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4686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mtClean="0"/>
              <a:t>3 yılda bir smear ile 5 yılda bir yapılan cotestin başarısı premalignleri yakalamada aynı.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266CA-02C6-447C-893F-B8CDEC159B0F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7771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2006 </a:t>
            </a:r>
            <a:r>
              <a:rPr lang="tr-TR" dirty="0" err="1" smtClean="0"/>
              <a:t>klavuzu</a:t>
            </a:r>
            <a:r>
              <a:rPr lang="tr-TR" dirty="0" smtClean="0"/>
              <a:t> ALTS çalışmasının sonuçlarına dayalı</a:t>
            </a:r>
            <a:r>
              <a:rPr lang="tr-TR" baseline="0" dirty="0" smtClean="0"/>
              <a:t> idi. 2012 ise </a:t>
            </a:r>
            <a:r>
              <a:rPr lang="tr-TR" baseline="0" dirty="0" err="1" smtClean="0"/>
              <a:t>Kaiser</a:t>
            </a:r>
            <a:r>
              <a:rPr lang="tr-TR" baseline="0" dirty="0" smtClean="0"/>
              <a:t> </a:t>
            </a:r>
            <a:r>
              <a:rPr lang="tr-TR" baseline="0" dirty="0" err="1" smtClean="0"/>
              <a:t>Permanente</a:t>
            </a:r>
            <a:r>
              <a:rPr lang="tr-TR" baseline="0" dirty="0" smtClean="0"/>
              <a:t> California Medikal </a:t>
            </a:r>
            <a:r>
              <a:rPr lang="tr-TR" baseline="0" dirty="0" err="1" smtClean="0"/>
              <a:t>Centerin</a:t>
            </a:r>
            <a:r>
              <a:rPr lang="tr-TR" baseline="0" dirty="0" smtClean="0"/>
              <a:t>, 8 yılda taranan 1.4 milyon insanın verilerine dayalı idi. 47 </a:t>
            </a:r>
            <a:r>
              <a:rPr lang="tr-TR" baseline="0" dirty="0" err="1" smtClean="0"/>
              <a:t>ekspert</a:t>
            </a:r>
            <a:r>
              <a:rPr lang="tr-TR" baseline="0" dirty="0" smtClean="0"/>
              <a:t>, 23 </a:t>
            </a:r>
            <a:r>
              <a:rPr lang="tr-TR" baseline="0" dirty="0" err="1" smtClean="0"/>
              <a:t>societies</a:t>
            </a:r>
            <a:r>
              <a:rPr lang="tr-TR" baseline="0" dirty="0" smtClean="0"/>
              <a:t>.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266CA-02C6-447C-893F-B8CDEC159B0F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311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A83A-2677-41ED-9ACE-C533F1DE3A72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3E6A2-B237-456B-BA8F-7121ACFEA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67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A83A-2677-41ED-9ACE-C533F1DE3A72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3E6A2-B237-456B-BA8F-7121ACFEA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5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A83A-2677-41ED-9ACE-C533F1DE3A72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3E6A2-B237-456B-BA8F-7121ACFEA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9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A83A-2677-41ED-9ACE-C533F1DE3A72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3E6A2-B237-456B-BA8F-7121ACFEA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3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A83A-2677-41ED-9ACE-C533F1DE3A72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3E6A2-B237-456B-BA8F-7121ACFEA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8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A83A-2677-41ED-9ACE-C533F1DE3A72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3E6A2-B237-456B-BA8F-7121ACFEA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5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A83A-2677-41ED-9ACE-C533F1DE3A72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3E6A2-B237-456B-BA8F-7121ACFEA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87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A83A-2677-41ED-9ACE-C533F1DE3A72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3E6A2-B237-456B-BA8F-7121ACFEA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6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A83A-2677-41ED-9ACE-C533F1DE3A72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3E6A2-B237-456B-BA8F-7121ACFEA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9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A83A-2677-41ED-9ACE-C533F1DE3A72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3E6A2-B237-456B-BA8F-7121ACFEA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47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A83A-2677-41ED-9ACE-C533F1DE3A72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3E6A2-B237-456B-BA8F-7121ACFEA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2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9A83A-2677-41ED-9ACE-C533F1DE3A72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3E6A2-B237-456B-BA8F-7121ACFEA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9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19541303" TargetMode="External"/><Relationship Id="rId2" Type="http://schemas.openxmlformats.org/officeDocument/2006/relationships/hyperlink" Target="http://www.ncbi.nlm.nih.gov/pubmed?term=Turkish%20Cervical%20Cancer%20And%20Cervical%20Cytology%20Research%20Group%5bCorporate%20Author%5d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64792" y="1124744"/>
            <a:ext cx="7772400" cy="1470025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tr-TR" dirty="0" err="1" smtClean="0"/>
              <a:t>Servikal</a:t>
            </a:r>
            <a:r>
              <a:rPr lang="tr-TR" dirty="0" smtClean="0"/>
              <a:t> </a:t>
            </a:r>
            <a:r>
              <a:rPr lang="tr-TR" dirty="0" err="1" smtClean="0"/>
              <a:t>Low</a:t>
            </a:r>
            <a:r>
              <a:rPr lang="tr-TR" dirty="0" smtClean="0"/>
              <a:t>  Grade ve High Grade </a:t>
            </a:r>
            <a:r>
              <a:rPr lang="tr-TR" dirty="0" err="1" smtClean="0"/>
              <a:t>Squamous</a:t>
            </a:r>
            <a:r>
              <a:rPr lang="tr-TR" dirty="0" smtClean="0"/>
              <a:t> Lezyonların Yönetimi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411760" y="4509120"/>
            <a:ext cx="6400800" cy="17526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tr-TR" b="1" dirty="0" err="1" smtClean="0"/>
              <a:t>Prof</a:t>
            </a:r>
            <a:r>
              <a:rPr lang="tr-TR" b="1" dirty="0" smtClean="0"/>
              <a:t> </a:t>
            </a:r>
            <a:r>
              <a:rPr lang="tr-TR" b="1" dirty="0" err="1" smtClean="0"/>
              <a:t>Dr</a:t>
            </a:r>
            <a:r>
              <a:rPr lang="tr-TR" b="1" dirty="0" smtClean="0"/>
              <a:t> Ahmet Göçmen</a:t>
            </a:r>
          </a:p>
          <a:p>
            <a:r>
              <a:rPr lang="tr-TR" b="1" dirty="0" err="1" smtClean="0"/>
              <a:t>Istanbul</a:t>
            </a:r>
            <a:r>
              <a:rPr lang="tr-TR" b="1" dirty="0" smtClean="0"/>
              <a:t>  Medeniyet  Üniversitesi Göztepe-Ümraniye EAH</a:t>
            </a:r>
          </a:p>
          <a:p>
            <a:endParaRPr lang="tr-TR" b="1" dirty="0" smtClean="0"/>
          </a:p>
          <a:p>
            <a:endParaRPr lang="tr-TR" dirty="0" smtClean="0"/>
          </a:p>
        </p:txBody>
      </p:sp>
      <p:sp>
        <p:nvSpPr>
          <p:cNvPr id="4" name="Metin kutusu 3"/>
          <p:cNvSpPr txBox="1"/>
          <p:nvPr/>
        </p:nvSpPr>
        <p:spPr>
          <a:xfrm>
            <a:off x="4860032" y="3356992"/>
            <a:ext cx="3677160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tr-TR" sz="2800" dirty="0" smtClean="0"/>
              <a:t>TJOD 2014 15-19 Mayıs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780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altLang="en-US" smtClean="0"/>
          </a:p>
        </p:txBody>
      </p:sp>
      <p:graphicFrame>
        <p:nvGraphicFramePr>
          <p:cNvPr id="12291" name="Object 2"/>
          <p:cNvGraphicFramePr>
            <a:graphicFrameLocks noChangeAspect="1"/>
          </p:cNvGraphicFramePr>
          <p:nvPr/>
        </p:nvGraphicFramePr>
        <p:xfrm>
          <a:off x="0" y="0"/>
          <a:ext cx="9144000" cy="684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Slide" r:id="rId3" imgW="4549750" imgH="3402787" progId="PowerPoint.Slide.8">
                  <p:embed/>
                </p:oleObj>
              </mc:Choice>
              <mc:Fallback>
                <p:oleObj name="Slide" r:id="rId3" imgW="4549750" imgH="3402787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4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6521450"/>
            <a:ext cx="7675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sz="40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sz="40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sz="40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sz="40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0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0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0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0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600">
                <a:solidFill>
                  <a:srgbClr val="0033CC"/>
                </a:solidFill>
                <a:latin typeface="Arial" charset="0"/>
              </a:rPr>
              <a:t>SIL = Squamous intraepithelial lesion - CIN : Cervical intraepithelial neoplasia</a:t>
            </a:r>
          </a:p>
        </p:txBody>
      </p:sp>
    </p:spTree>
    <p:extLst>
      <p:ext uri="{BB962C8B-B14F-4D97-AF65-F5344CB8AC3E}">
        <p14:creationId xmlns:p14="http://schemas.microsoft.com/office/powerpoint/2010/main" val="14995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0" y="188913"/>
            <a:ext cx="8262938" cy="930275"/>
          </a:xfrm>
          <a:solidFill>
            <a:srgbClr val="FF00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r>
              <a:rPr lang="tr-TR" altLang="en-US" dirty="0" smtClean="0">
                <a:solidFill>
                  <a:srgbClr val="FFFFFF"/>
                </a:solidFill>
              </a:rPr>
              <a:t>HPV Enfeksiyonu Doğal Seyri</a:t>
            </a:r>
            <a:endParaRPr lang="en-US" altLang="en-US" dirty="0" smtClean="0">
              <a:solidFill>
                <a:srgbClr val="FFFFFF"/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50825" y="1412875"/>
            <a:ext cx="8686800" cy="4597400"/>
          </a:xfrm>
          <a:prstGeom prst="rect">
            <a:avLst/>
          </a:prstGeom>
          <a:gradFill rotWithShape="1">
            <a:gsLst>
              <a:gs pos="0">
                <a:srgbClr val="5781D5"/>
              </a:gs>
              <a:gs pos="100000">
                <a:srgbClr val="23458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40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sz="40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sz="40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sz="40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sz="40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0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0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0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0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en-US" sz="900">
              <a:latin typeface="Arial" charset="0"/>
            </a:endParaRPr>
          </a:p>
          <a:p>
            <a:pPr algn="ctr"/>
            <a:endParaRPr lang="en-US" altLang="en-US" sz="900">
              <a:latin typeface="Arial" charset="0"/>
            </a:endParaRPr>
          </a:p>
          <a:p>
            <a:pPr algn="ctr"/>
            <a:endParaRPr lang="en-US" altLang="en-US" sz="900">
              <a:latin typeface="Arial" charset="0"/>
            </a:endParaRPr>
          </a:p>
          <a:p>
            <a:pPr algn="ctr"/>
            <a:endParaRPr lang="en-US" altLang="en-US" sz="900">
              <a:latin typeface="Arial" charset="0"/>
            </a:endParaRPr>
          </a:p>
          <a:p>
            <a:pPr algn="ctr"/>
            <a:endParaRPr lang="en-US" altLang="en-US" sz="900">
              <a:latin typeface="Arial" charset="0"/>
            </a:endParaRPr>
          </a:p>
          <a:p>
            <a:pPr algn="ctr"/>
            <a:endParaRPr lang="en-US" altLang="en-US" sz="900">
              <a:latin typeface="Arial" charset="0"/>
            </a:endParaRPr>
          </a:p>
          <a:p>
            <a:pPr algn="ctr"/>
            <a:endParaRPr lang="en-US" altLang="en-US" sz="900">
              <a:latin typeface="Arial" charset="0"/>
            </a:endParaRPr>
          </a:p>
          <a:p>
            <a:pPr algn="ctr"/>
            <a:endParaRPr lang="en-US" altLang="en-US" sz="900">
              <a:latin typeface="Arial" charset="0"/>
            </a:endParaRPr>
          </a:p>
          <a:p>
            <a:pPr algn="ctr"/>
            <a:endParaRPr lang="en-US" altLang="en-US" sz="900">
              <a:latin typeface="Arial" charset="0"/>
            </a:endParaRPr>
          </a:p>
          <a:p>
            <a:pPr algn="ctr"/>
            <a:endParaRPr lang="en-US" altLang="en-US" sz="900">
              <a:latin typeface="Arial" charset="0"/>
            </a:endParaRPr>
          </a:p>
          <a:p>
            <a:pPr algn="ctr"/>
            <a:endParaRPr lang="en-US" altLang="en-US" sz="900">
              <a:latin typeface="Arial" charset="0"/>
            </a:endParaRPr>
          </a:p>
          <a:p>
            <a:pPr algn="ctr"/>
            <a:endParaRPr lang="en-US" altLang="en-US" sz="900">
              <a:latin typeface="Arial" charset="0"/>
            </a:endParaRPr>
          </a:p>
          <a:p>
            <a:pPr algn="ctr"/>
            <a:endParaRPr lang="en-US" altLang="en-US" sz="900">
              <a:latin typeface="Arial" charset="0"/>
            </a:endParaRPr>
          </a:p>
          <a:p>
            <a:pPr algn="ctr"/>
            <a:endParaRPr lang="en-US" altLang="en-US" sz="900">
              <a:latin typeface="Arial" charset="0"/>
            </a:endParaRPr>
          </a:p>
          <a:p>
            <a:pPr algn="ctr"/>
            <a:endParaRPr lang="en-US" altLang="en-US" sz="900">
              <a:latin typeface="Arial" charset="0"/>
            </a:endParaRPr>
          </a:p>
          <a:p>
            <a:pPr algn="ctr"/>
            <a:endParaRPr lang="en-US" altLang="en-US" sz="900">
              <a:latin typeface="Arial" charset="0"/>
            </a:endParaRPr>
          </a:p>
          <a:p>
            <a:pPr algn="ctr"/>
            <a:endParaRPr lang="en-US" altLang="en-US" sz="900">
              <a:latin typeface="Arial" charset="0"/>
            </a:endParaRPr>
          </a:p>
          <a:p>
            <a:pPr algn="ctr"/>
            <a:endParaRPr lang="en-US" altLang="en-US" sz="900">
              <a:latin typeface="Arial" charset="0"/>
            </a:endParaRPr>
          </a:p>
          <a:p>
            <a:pPr algn="ctr"/>
            <a:endParaRPr lang="en-US" altLang="en-US" sz="900">
              <a:latin typeface="Arial" charset="0"/>
            </a:endParaRPr>
          </a:p>
          <a:p>
            <a:pPr algn="ctr"/>
            <a:endParaRPr lang="en-US" altLang="en-US" sz="900">
              <a:latin typeface="Arial" charset="0"/>
            </a:endParaRPr>
          </a:p>
          <a:p>
            <a:pPr algn="ctr"/>
            <a:endParaRPr lang="en-US" altLang="en-US" sz="900">
              <a:latin typeface="Arial" charset="0"/>
            </a:endParaRPr>
          </a:p>
          <a:p>
            <a:pPr algn="ctr"/>
            <a:endParaRPr lang="en-US" altLang="en-US" sz="900">
              <a:latin typeface="Arial" charset="0"/>
            </a:endParaRPr>
          </a:p>
          <a:p>
            <a:pPr algn="ctr"/>
            <a:endParaRPr lang="en-US" altLang="en-US" sz="900">
              <a:latin typeface="Arial" charset="0"/>
            </a:endParaRPr>
          </a:p>
          <a:p>
            <a:pPr algn="ctr"/>
            <a:endParaRPr lang="en-US" altLang="en-US" sz="900">
              <a:latin typeface="Arial" charset="0"/>
            </a:endParaRPr>
          </a:p>
          <a:p>
            <a:pPr algn="ctr"/>
            <a:endParaRPr lang="en-US" altLang="en-US" sz="900">
              <a:latin typeface="Arial" charset="0"/>
            </a:endParaRPr>
          </a:p>
          <a:p>
            <a:pPr algn="ctr"/>
            <a:endParaRPr lang="en-US" altLang="en-US" sz="900">
              <a:latin typeface="Arial" charset="0"/>
            </a:endParaRPr>
          </a:p>
          <a:p>
            <a:pPr algn="ctr"/>
            <a:endParaRPr lang="en-US" altLang="en-US" sz="900">
              <a:latin typeface="Arial" charset="0"/>
            </a:endParaRPr>
          </a:p>
          <a:p>
            <a:pPr algn="ctr"/>
            <a:endParaRPr lang="en-US" altLang="en-US" sz="900">
              <a:latin typeface="Arial" charset="0"/>
            </a:endParaRPr>
          </a:p>
          <a:p>
            <a:pPr algn="ctr"/>
            <a:endParaRPr lang="en-US" altLang="en-US" sz="900">
              <a:latin typeface="Arial" charset="0"/>
            </a:endParaRPr>
          </a:p>
          <a:p>
            <a:pPr algn="ctr"/>
            <a:endParaRPr lang="en-US" altLang="en-US" sz="900">
              <a:latin typeface="Arial" charset="0"/>
            </a:endParaRPr>
          </a:p>
          <a:p>
            <a:pPr algn="ctr"/>
            <a:endParaRPr lang="en-US" altLang="en-US" sz="900">
              <a:latin typeface="Arial" charset="0"/>
            </a:endParaRPr>
          </a:p>
          <a:p>
            <a:pPr algn="ctr"/>
            <a:endParaRPr lang="en-US" altLang="en-US" sz="900">
              <a:latin typeface="Arial" charset="0"/>
            </a:endParaRPr>
          </a:p>
          <a:p>
            <a:pPr algn="ctr"/>
            <a:endParaRPr lang="en-US" altLang="en-US" sz="900">
              <a:latin typeface="Arial" charset="0"/>
            </a:endParaRPr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600075" y="1438275"/>
            <a:ext cx="8501063" cy="4278313"/>
            <a:chOff x="378" y="906"/>
            <a:chExt cx="5355" cy="2695"/>
          </a:xfrm>
        </p:grpSpPr>
        <p:sp>
          <p:nvSpPr>
            <p:cNvPr id="13318" name="Text Box 5"/>
            <p:cNvSpPr txBox="1">
              <a:spLocks noChangeArrowheads="1"/>
            </p:cNvSpPr>
            <p:nvPr/>
          </p:nvSpPr>
          <p:spPr bwMode="auto">
            <a:xfrm>
              <a:off x="400" y="906"/>
              <a:ext cx="75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1pPr>
              <a:lvl2pPr marL="742950" indent="-28575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2pPr>
              <a:lvl3pPr marL="1143000" indent="-22860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3pPr>
              <a:lvl4pPr marL="1600200" indent="-22860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4pPr>
              <a:lvl5pPr marL="2057400" indent="-22860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>
                  <a:solidFill>
                    <a:srgbClr val="FFFFFF"/>
                  </a:solidFill>
                  <a:latin typeface="Arial" charset="0"/>
                </a:rPr>
                <a:t>~1 Year</a:t>
              </a:r>
            </a:p>
          </p:txBody>
        </p:sp>
        <p:sp>
          <p:nvSpPr>
            <p:cNvPr id="13319" name="Text Box 6"/>
            <p:cNvSpPr txBox="1">
              <a:spLocks noChangeArrowheads="1"/>
            </p:cNvSpPr>
            <p:nvPr/>
          </p:nvSpPr>
          <p:spPr bwMode="auto">
            <a:xfrm>
              <a:off x="1936" y="1821"/>
              <a:ext cx="81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1pPr>
              <a:lvl2pPr marL="742950" indent="-28575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2pPr>
              <a:lvl3pPr marL="1143000" indent="-22860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3pPr>
              <a:lvl4pPr marL="1600200" indent="-22860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4pPr>
              <a:lvl5pPr marL="2057400" indent="-22860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>
                  <a:solidFill>
                    <a:srgbClr val="FFFFFF"/>
                  </a:solidFill>
                  <a:latin typeface="Arial" charset="0"/>
                </a:rPr>
                <a:t>2</a:t>
              </a:r>
              <a:r>
                <a:rPr lang="en-US" altLang="en-US" sz="2000">
                  <a:solidFill>
                    <a:srgbClr val="FFFFFF"/>
                  </a:solidFill>
                  <a:latin typeface="Arial" charset="0"/>
                  <a:cs typeface="Arial" charset="0"/>
                </a:rPr>
                <a:t>–</a:t>
              </a:r>
              <a:r>
                <a:rPr lang="en-US" altLang="en-US" sz="2000">
                  <a:solidFill>
                    <a:srgbClr val="FFFFFF"/>
                  </a:solidFill>
                  <a:latin typeface="Arial" charset="0"/>
                </a:rPr>
                <a:t>5 </a:t>
              </a:r>
              <a:br>
                <a:rPr lang="en-US" altLang="en-US" sz="2000">
                  <a:solidFill>
                    <a:srgbClr val="FFFFFF"/>
                  </a:solidFill>
                  <a:latin typeface="Arial" charset="0"/>
                </a:rPr>
              </a:br>
              <a:r>
                <a:rPr lang="en-US" altLang="en-US" sz="2000">
                  <a:solidFill>
                    <a:srgbClr val="FFFFFF"/>
                  </a:solidFill>
                  <a:latin typeface="Arial" charset="0"/>
                </a:rPr>
                <a:t>Years</a:t>
              </a:r>
            </a:p>
          </p:txBody>
        </p:sp>
        <p:sp>
          <p:nvSpPr>
            <p:cNvPr id="13320" name="Text Box 7"/>
            <p:cNvSpPr txBox="1">
              <a:spLocks noChangeArrowheads="1"/>
            </p:cNvSpPr>
            <p:nvPr/>
          </p:nvSpPr>
          <p:spPr bwMode="auto">
            <a:xfrm>
              <a:off x="3451" y="1821"/>
              <a:ext cx="82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1pPr>
              <a:lvl2pPr marL="742950" indent="-28575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2pPr>
              <a:lvl3pPr marL="1143000" indent="-22860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3pPr>
              <a:lvl4pPr marL="1600200" indent="-22860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4pPr>
              <a:lvl5pPr marL="2057400" indent="-22860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>
                  <a:solidFill>
                    <a:srgbClr val="FFFFFF"/>
                  </a:solidFill>
                  <a:latin typeface="Arial" charset="0"/>
                </a:rPr>
                <a:t>4</a:t>
              </a:r>
              <a:r>
                <a:rPr lang="en-US" altLang="en-US" sz="2000">
                  <a:solidFill>
                    <a:srgbClr val="FFFFFF"/>
                  </a:solidFill>
                  <a:latin typeface="Arial" charset="0"/>
                  <a:cs typeface="Arial" charset="0"/>
                </a:rPr>
                <a:t>–</a:t>
              </a:r>
              <a:r>
                <a:rPr lang="en-US" altLang="en-US" sz="2000">
                  <a:solidFill>
                    <a:srgbClr val="FFFFFF"/>
                  </a:solidFill>
                  <a:latin typeface="Arial" charset="0"/>
                </a:rPr>
                <a:t>5 </a:t>
              </a:r>
              <a:br>
                <a:rPr lang="en-US" altLang="en-US" sz="2000">
                  <a:solidFill>
                    <a:srgbClr val="FFFFFF"/>
                  </a:solidFill>
                  <a:latin typeface="Arial" charset="0"/>
                </a:rPr>
              </a:br>
              <a:r>
                <a:rPr lang="en-US" altLang="en-US" sz="2000">
                  <a:solidFill>
                    <a:srgbClr val="FFFFFF"/>
                  </a:solidFill>
                  <a:latin typeface="Arial" charset="0"/>
                </a:rPr>
                <a:t>Years</a:t>
              </a:r>
            </a:p>
          </p:txBody>
        </p:sp>
        <p:sp>
          <p:nvSpPr>
            <p:cNvPr id="13321" name="Text Box 8"/>
            <p:cNvSpPr txBox="1">
              <a:spLocks noChangeArrowheads="1"/>
            </p:cNvSpPr>
            <p:nvPr/>
          </p:nvSpPr>
          <p:spPr bwMode="auto">
            <a:xfrm>
              <a:off x="4880" y="3089"/>
              <a:ext cx="853" cy="512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1pPr>
              <a:lvl2pPr marL="742950" indent="-28575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2pPr>
              <a:lvl3pPr marL="1143000" indent="-22860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3pPr>
              <a:lvl4pPr marL="1600200" indent="-22860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4pPr>
              <a:lvl5pPr marL="2057400" indent="-22860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2000">
                  <a:solidFill>
                    <a:srgbClr val="FFFFFF"/>
                  </a:solidFill>
                  <a:latin typeface="Arial" charset="0"/>
                </a:rPr>
                <a:t>Invasive Cancer</a:t>
              </a:r>
            </a:p>
          </p:txBody>
        </p:sp>
        <p:sp>
          <p:nvSpPr>
            <p:cNvPr id="13322" name="Rectangle 9"/>
            <p:cNvSpPr>
              <a:spLocks noChangeArrowheads="1"/>
            </p:cNvSpPr>
            <p:nvPr/>
          </p:nvSpPr>
          <p:spPr bwMode="auto">
            <a:xfrm>
              <a:off x="1200" y="2372"/>
              <a:ext cx="905" cy="52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1pPr>
              <a:lvl2pPr marL="742950" indent="-28575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2pPr>
              <a:lvl3pPr marL="1143000" indent="-22860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3pPr>
              <a:lvl4pPr marL="1600200" indent="-22860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4pPr>
              <a:lvl5pPr marL="2057400" indent="-22860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en-US" sz="2000">
                  <a:solidFill>
                    <a:srgbClr val="000000"/>
                  </a:solidFill>
                  <a:latin typeface="Arial" charset="0"/>
                </a:rPr>
                <a:t>Persistent </a:t>
              </a:r>
              <a:br>
                <a:rPr lang="en-US" altLang="en-US" sz="2000">
                  <a:solidFill>
                    <a:srgbClr val="000000"/>
                  </a:solidFill>
                  <a:latin typeface="Arial" charset="0"/>
                </a:rPr>
              </a:br>
              <a:r>
                <a:rPr lang="en-US" altLang="en-US" sz="2000">
                  <a:solidFill>
                    <a:srgbClr val="000000"/>
                  </a:solidFill>
                  <a:latin typeface="Arial" charset="0"/>
                </a:rPr>
                <a:t>Infection</a:t>
              </a:r>
            </a:p>
          </p:txBody>
        </p:sp>
        <p:sp>
          <p:nvSpPr>
            <p:cNvPr id="13323" name="Rectangle 10"/>
            <p:cNvSpPr>
              <a:spLocks noChangeArrowheads="1"/>
            </p:cNvSpPr>
            <p:nvPr/>
          </p:nvSpPr>
          <p:spPr bwMode="auto">
            <a:xfrm>
              <a:off x="1253" y="1102"/>
              <a:ext cx="1024" cy="42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1pPr>
              <a:lvl2pPr marL="742950" indent="-28575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2pPr>
              <a:lvl3pPr marL="1143000" indent="-22860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3pPr>
              <a:lvl4pPr marL="1600200" indent="-22860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4pPr>
              <a:lvl5pPr marL="2057400" indent="-22860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en-US" sz="2000" dirty="0">
                  <a:solidFill>
                    <a:srgbClr val="000000"/>
                  </a:solidFill>
                  <a:latin typeface="Arial" charset="0"/>
                </a:rPr>
                <a:t>Transient Infection</a:t>
              </a:r>
            </a:p>
          </p:txBody>
        </p:sp>
        <p:sp>
          <p:nvSpPr>
            <p:cNvPr id="13324" name="AutoShape 11"/>
            <p:cNvSpPr>
              <a:spLocks noChangeArrowheads="1"/>
            </p:cNvSpPr>
            <p:nvPr/>
          </p:nvSpPr>
          <p:spPr bwMode="auto">
            <a:xfrm>
              <a:off x="672" y="1154"/>
              <a:ext cx="513" cy="5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1 w 21600"/>
                <a:gd name="T13" fmla="*/ 2927 h 21600"/>
                <a:gd name="T14" fmla="*/ 18232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5" name="AutoShape 12"/>
            <p:cNvSpPr>
              <a:spLocks noChangeArrowheads="1"/>
            </p:cNvSpPr>
            <p:nvPr/>
          </p:nvSpPr>
          <p:spPr bwMode="auto">
            <a:xfrm flipV="1">
              <a:off x="666" y="2224"/>
              <a:ext cx="513" cy="5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1 w 21600"/>
                <a:gd name="T13" fmla="*/ 2927 h 21600"/>
                <a:gd name="T14" fmla="*/ 18232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6" name="Text Box 13"/>
            <p:cNvSpPr txBox="1">
              <a:spLocks noChangeArrowheads="1"/>
            </p:cNvSpPr>
            <p:nvPr/>
          </p:nvSpPr>
          <p:spPr bwMode="auto">
            <a:xfrm>
              <a:off x="2603" y="2326"/>
              <a:ext cx="954" cy="6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1pPr>
              <a:lvl2pPr marL="742950" indent="-28575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2pPr>
              <a:lvl3pPr marL="1143000" indent="-22860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3pPr>
              <a:lvl4pPr marL="1600200" indent="-22860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4pPr>
              <a:lvl5pPr marL="2057400" indent="-22860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2000">
                  <a:solidFill>
                    <a:srgbClr val="FFFFFF"/>
                  </a:solidFill>
                  <a:latin typeface="Arial" charset="0"/>
                </a:rPr>
                <a:t>Low-Grade Dysplasia CIN 1</a:t>
              </a:r>
            </a:p>
          </p:txBody>
        </p:sp>
        <p:sp>
          <p:nvSpPr>
            <p:cNvPr id="13327" name="AutoShape 14"/>
            <p:cNvSpPr>
              <a:spLocks noChangeArrowheads="1"/>
            </p:cNvSpPr>
            <p:nvPr/>
          </p:nvSpPr>
          <p:spPr bwMode="auto">
            <a:xfrm>
              <a:off x="2136" y="2479"/>
              <a:ext cx="436" cy="306"/>
            </a:xfrm>
            <a:prstGeom prst="leftRightArrow">
              <a:avLst>
                <a:gd name="adj1" fmla="val 49676"/>
                <a:gd name="adj2" fmla="val 37257"/>
              </a:avLst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1pPr>
              <a:lvl2pPr marL="742950" indent="-28575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2pPr>
              <a:lvl3pPr marL="1143000" indent="-22860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3pPr>
              <a:lvl4pPr marL="1600200" indent="-22860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4pPr>
              <a:lvl5pPr marL="2057400" indent="-22860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9pPr>
            </a:lstStyle>
            <a:p>
              <a:endParaRPr lang="tr-TR" altLang="en-US"/>
            </a:p>
          </p:txBody>
        </p:sp>
        <p:sp>
          <p:nvSpPr>
            <p:cNvPr id="13328" name="AutoShape 15"/>
            <p:cNvSpPr>
              <a:spLocks noChangeArrowheads="1"/>
            </p:cNvSpPr>
            <p:nvPr/>
          </p:nvSpPr>
          <p:spPr bwMode="auto">
            <a:xfrm>
              <a:off x="3588" y="2479"/>
              <a:ext cx="436" cy="306"/>
            </a:xfrm>
            <a:prstGeom prst="leftRightArrow">
              <a:avLst>
                <a:gd name="adj1" fmla="val 49676"/>
                <a:gd name="adj2" fmla="val 37257"/>
              </a:avLst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1pPr>
              <a:lvl2pPr marL="742950" indent="-28575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2pPr>
              <a:lvl3pPr marL="1143000" indent="-22860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3pPr>
              <a:lvl4pPr marL="1600200" indent="-22860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4pPr>
              <a:lvl5pPr marL="2057400" indent="-22860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9pPr>
            </a:lstStyle>
            <a:p>
              <a:endParaRPr lang="tr-TR" altLang="en-US"/>
            </a:p>
          </p:txBody>
        </p:sp>
        <p:sp>
          <p:nvSpPr>
            <p:cNvPr id="13329" name="Text Box 16"/>
            <p:cNvSpPr txBox="1">
              <a:spLocks noChangeArrowheads="1"/>
            </p:cNvSpPr>
            <p:nvPr/>
          </p:nvSpPr>
          <p:spPr bwMode="auto">
            <a:xfrm>
              <a:off x="379" y="2764"/>
              <a:ext cx="79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1pPr>
              <a:lvl2pPr marL="742950" indent="-28575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2pPr>
              <a:lvl3pPr marL="1143000" indent="-22860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3pPr>
              <a:lvl4pPr marL="1600200" indent="-22860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4pPr>
              <a:lvl5pPr marL="2057400" indent="-22860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>
                  <a:solidFill>
                    <a:srgbClr val="FFFFFF"/>
                  </a:solidFill>
                  <a:latin typeface="Arial" charset="0"/>
                </a:rPr>
                <a:t>Over 2 Years</a:t>
              </a:r>
            </a:p>
          </p:txBody>
        </p:sp>
        <p:sp>
          <p:nvSpPr>
            <p:cNvPr id="13330" name="AutoShape 17"/>
            <p:cNvSpPr>
              <a:spLocks noChangeArrowheads="1"/>
            </p:cNvSpPr>
            <p:nvPr/>
          </p:nvSpPr>
          <p:spPr bwMode="auto">
            <a:xfrm rot="5400000">
              <a:off x="4936" y="2537"/>
              <a:ext cx="513" cy="5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1 w 21600"/>
                <a:gd name="T13" fmla="*/ 2927 h 21600"/>
                <a:gd name="T14" fmla="*/ 18232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Text Box 18"/>
            <p:cNvSpPr txBox="1">
              <a:spLocks noChangeArrowheads="1"/>
            </p:cNvSpPr>
            <p:nvPr/>
          </p:nvSpPr>
          <p:spPr bwMode="auto">
            <a:xfrm>
              <a:off x="5007" y="1833"/>
              <a:ext cx="69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1pPr>
              <a:lvl2pPr marL="742950" indent="-28575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2pPr>
              <a:lvl3pPr marL="1143000" indent="-22860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3pPr>
              <a:lvl4pPr marL="1600200" indent="-22860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4pPr>
              <a:lvl5pPr marL="2057400" indent="-22860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>
                  <a:solidFill>
                    <a:srgbClr val="FFFFFF"/>
                  </a:solidFill>
                  <a:latin typeface="Arial" charset="0"/>
                </a:rPr>
                <a:t>9</a:t>
              </a:r>
              <a:r>
                <a:rPr lang="en-US" altLang="en-US" sz="2000">
                  <a:solidFill>
                    <a:srgbClr val="FFFFFF"/>
                  </a:solidFill>
                  <a:latin typeface="Arial" charset="0"/>
                  <a:cs typeface="Arial" charset="0"/>
                </a:rPr>
                <a:t>–1</a:t>
              </a:r>
              <a:r>
                <a:rPr lang="en-US" altLang="en-US" sz="2000">
                  <a:solidFill>
                    <a:srgbClr val="FFFFFF"/>
                  </a:solidFill>
                  <a:latin typeface="Arial" charset="0"/>
                </a:rPr>
                <a:t>5 </a:t>
              </a:r>
              <a:br>
                <a:rPr lang="en-US" altLang="en-US" sz="2000">
                  <a:solidFill>
                    <a:srgbClr val="FFFFFF"/>
                  </a:solidFill>
                  <a:latin typeface="Arial" charset="0"/>
                </a:rPr>
              </a:br>
              <a:r>
                <a:rPr lang="en-US" altLang="en-US" sz="2000">
                  <a:solidFill>
                    <a:srgbClr val="FFFFFF"/>
                  </a:solidFill>
                  <a:latin typeface="Arial" charset="0"/>
                </a:rPr>
                <a:t>Years</a:t>
              </a:r>
            </a:p>
          </p:txBody>
        </p:sp>
        <p:sp>
          <p:nvSpPr>
            <p:cNvPr id="13332" name="AutoShape 19"/>
            <p:cNvSpPr>
              <a:spLocks noChangeArrowheads="1"/>
            </p:cNvSpPr>
            <p:nvPr/>
          </p:nvSpPr>
          <p:spPr bwMode="auto">
            <a:xfrm flipV="1">
              <a:off x="1412" y="2962"/>
              <a:ext cx="3517" cy="462"/>
            </a:xfrm>
            <a:prstGeom prst="curvedDownArrow">
              <a:avLst>
                <a:gd name="adj1" fmla="val 104708"/>
                <a:gd name="adj2" fmla="val 256959"/>
                <a:gd name="adj3" fmla="val 35282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FF99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1pPr>
              <a:lvl2pPr marL="742950" indent="-28575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2pPr>
              <a:lvl3pPr marL="1143000" indent="-22860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3pPr>
              <a:lvl4pPr marL="1600200" indent="-22860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4pPr>
              <a:lvl5pPr marL="2057400" indent="-22860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9pPr>
            </a:lstStyle>
            <a:p>
              <a:endParaRPr lang="tr-TR" altLang="en-US"/>
            </a:p>
          </p:txBody>
        </p:sp>
        <p:sp>
          <p:nvSpPr>
            <p:cNvPr id="13333" name="Rectangle 20"/>
            <p:cNvSpPr>
              <a:spLocks noChangeArrowheads="1"/>
            </p:cNvSpPr>
            <p:nvPr/>
          </p:nvSpPr>
          <p:spPr bwMode="auto">
            <a:xfrm>
              <a:off x="378" y="1708"/>
              <a:ext cx="819" cy="5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1pPr>
              <a:lvl2pPr marL="742950" indent="-28575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2pPr>
              <a:lvl3pPr marL="1143000" indent="-22860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3pPr>
              <a:lvl4pPr marL="1600200" indent="-22860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4pPr>
              <a:lvl5pPr marL="2057400" indent="-22860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en-US" sz="2000" dirty="0">
                  <a:solidFill>
                    <a:srgbClr val="000000"/>
                  </a:solidFill>
                  <a:latin typeface="Arial" charset="0"/>
                </a:rPr>
                <a:t>HPV Infection</a:t>
              </a:r>
            </a:p>
          </p:txBody>
        </p:sp>
        <p:sp>
          <p:nvSpPr>
            <p:cNvPr id="13334" name="Text Box 21"/>
            <p:cNvSpPr txBox="1">
              <a:spLocks noChangeArrowheads="1"/>
            </p:cNvSpPr>
            <p:nvPr/>
          </p:nvSpPr>
          <p:spPr bwMode="auto">
            <a:xfrm>
              <a:off x="4056" y="2326"/>
              <a:ext cx="991" cy="612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1pPr>
              <a:lvl2pPr marL="742950" indent="-28575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2pPr>
              <a:lvl3pPr marL="1143000" indent="-22860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3pPr>
              <a:lvl4pPr marL="1600200" indent="-22860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4pPr>
              <a:lvl5pPr marL="2057400" indent="-228600"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4000" b="1">
                  <a:solidFill>
                    <a:srgbClr val="FFFF00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en-US" sz="2000">
                  <a:solidFill>
                    <a:srgbClr val="FFFFFF"/>
                  </a:solidFill>
                  <a:latin typeface="Arial" charset="0"/>
                </a:rPr>
                <a:t>High-Grade Dysplasia CIN 2/3</a:t>
              </a:r>
            </a:p>
          </p:txBody>
        </p:sp>
      </p:grpSp>
      <p:sp>
        <p:nvSpPr>
          <p:cNvPr id="13317" name="Text Box 22"/>
          <p:cNvSpPr txBox="1">
            <a:spLocks noChangeArrowheads="1"/>
          </p:cNvSpPr>
          <p:nvPr/>
        </p:nvSpPr>
        <p:spPr bwMode="auto">
          <a:xfrm>
            <a:off x="4787900" y="6237288"/>
            <a:ext cx="43561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 b="1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sz="4000" b="1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sz="4000" b="1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sz="4000" b="1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sz="4000" b="1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000" b="1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000" b="1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000" b="1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40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  <a:buFont typeface="Wingdings" pitchFamily="2" charset="2"/>
              <a:buNone/>
            </a:pPr>
            <a:r>
              <a:rPr lang="en-GB" altLang="en-US" sz="2400"/>
              <a:t> </a:t>
            </a:r>
            <a:r>
              <a:rPr lang="en-GB" altLang="en-GB" sz="2400"/>
              <a:t>Pagliusi</a:t>
            </a:r>
            <a:r>
              <a:rPr lang="tr-TR" altLang="en-GB" sz="2400"/>
              <a:t>,</a:t>
            </a:r>
            <a:r>
              <a:rPr lang="en-GB" altLang="en-GB" sz="2400"/>
              <a:t> </a:t>
            </a:r>
            <a:r>
              <a:rPr lang="en-GB" altLang="en-GB" sz="2400" i="1"/>
              <a:t>Vaccine</a:t>
            </a:r>
            <a:r>
              <a:rPr lang="tr-TR" altLang="en-GB" sz="2400" i="1"/>
              <a:t>, </a:t>
            </a:r>
            <a:r>
              <a:rPr lang="en-GB" altLang="en-GB" sz="2400"/>
              <a:t>2004</a:t>
            </a:r>
            <a:r>
              <a:rPr lang="tr-TR" altLang="en-GB" sz="2400"/>
              <a:t>.</a:t>
            </a:r>
            <a:endParaRPr lang="en-GB" altLang="en-GB" sz="2400"/>
          </a:p>
        </p:txBody>
      </p:sp>
    </p:spTree>
    <p:extLst>
      <p:ext uri="{BB962C8B-B14F-4D97-AF65-F5344CB8AC3E}">
        <p14:creationId xmlns:p14="http://schemas.microsoft.com/office/powerpoint/2010/main" val="567077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8020050" cy="17827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3200" dirty="0">
                <a:solidFill>
                  <a:schemeClr val="tx2">
                    <a:satMod val="130000"/>
                  </a:schemeClr>
                </a:solidFill>
              </a:rPr>
              <a:t>ANORMAL SERVİKAL SİTOLOJİ </a:t>
            </a:r>
            <a:r>
              <a:rPr lang="tr-TR" sz="3200" dirty="0" smtClean="0">
                <a:solidFill>
                  <a:schemeClr val="tx2">
                    <a:satMod val="130000"/>
                  </a:schemeClr>
                </a:solidFill>
              </a:rPr>
              <a:t>SIKLIĞI: </a:t>
            </a:r>
            <a:r>
              <a:rPr lang="tr-TR" sz="3200" dirty="0" smtClean="0">
                <a:solidFill>
                  <a:srgbClr val="FF0000"/>
                </a:solidFill>
              </a:rPr>
              <a:t>%6,9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916832"/>
            <a:ext cx="4067944" cy="3600400"/>
          </a:xfrm>
          <a:solidFill>
            <a:srgbClr val="FFC000"/>
          </a:solidFill>
        </p:spPr>
        <p:txBody>
          <a:bodyPr>
            <a:normAutofit fontScale="325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tr-TR" sz="6700" dirty="0" smtClean="0"/>
              <a:t>ASC-US          %4,5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tr-TR" sz="6700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tr-TR" sz="6700" dirty="0" smtClean="0"/>
              <a:t>LSIL                %1,6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tr-TR" sz="6700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tr-TR" sz="6700" dirty="0" smtClean="0"/>
              <a:t>HSIL               %0,5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tr-TR" sz="6700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tr-TR" sz="6700" dirty="0" smtClean="0"/>
              <a:t>AGC                %0,3</a:t>
            </a:r>
            <a:endParaRPr lang="tr-TR" sz="3000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tr-TR" sz="3000" dirty="0" smtClean="0"/>
              <a:t>                                 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tr-TR" sz="2400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tr-TR" sz="2400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tr-TR" sz="2400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tr-TR" sz="6000" dirty="0" smtClean="0"/>
              <a:t>           ACOG </a:t>
            </a:r>
            <a:r>
              <a:rPr lang="tr-TR" sz="6000" dirty="0" err="1" smtClean="0"/>
              <a:t>Practice</a:t>
            </a:r>
            <a:r>
              <a:rPr lang="tr-TR" sz="6000" dirty="0" smtClean="0"/>
              <a:t> </a:t>
            </a:r>
            <a:r>
              <a:rPr lang="tr-TR" sz="6000" dirty="0" err="1" smtClean="0"/>
              <a:t>Bulletin</a:t>
            </a:r>
            <a:r>
              <a:rPr lang="tr-TR" sz="6000" dirty="0" smtClean="0"/>
              <a:t> 2008</a:t>
            </a:r>
            <a:endParaRPr lang="tr-TR" sz="24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43142"/>
              </p:ext>
            </p:extLst>
          </p:nvPr>
        </p:nvGraphicFramePr>
        <p:xfrm>
          <a:off x="4055929" y="1772816"/>
          <a:ext cx="5080079" cy="410445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729282"/>
                <a:gridCol w="1729282"/>
                <a:gridCol w="1621515"/>
              </a:tblGrid>
              <a:tr h="624069">
                <a:tc>
                  <a:txBody>
                    <a:bodyPr/>
                    <a:lstStyle/>
                    <a:p>
                      <a:r>
                        <a:rPr lang="en-US" dirty="0" smtClean="0"/>
                        <a:t>Smear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CIN2-3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Karsinom</a:t>
                      </a:r>
                      <a:endParaRPr lang="en-US" dirty="0"/>
                    </a:p>
                  </a:txBody>
                  <a:tcPr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en-US" dirty="0" smtClean="0"/>
                        <a:t>ASCUS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%5-17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%0.1-0.2</a:t>
                      </a:r>
                      <a:endParaRPr lang="en-US" dirty="0"/>
                    </a:p>
                  </a:txBody>
                  <a:tcPr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en-US" dirty="0" smtClean="0"/>
                        <a:t>ASC-H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%24-94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%1</a:t>
                      </a:r>
                      <a:endParaRPr lang="en-US" dirty="0"/>
                    </a:p>
                  </a:txBody>
                  <a:tcPr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en-US" dirty="0" smtClean="0"/>
                        <a:t>LGSIL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</a:t>
                      </a:r>
                      <a:r>
                        <a:rPr lang="tr-TR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%0.1</a:t>
                      </a:r>
                      <a:endParaRPr lang="en-US" dirty="0"/>
                    </a:p>
                  </a:txBody>
                  <a:tcPr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en-US" dirty="0" smtClean="0"/>
                        <a:t>HGSIL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%60-80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%2</a:t>
                      </a:r>
                      <a:endParaRPr lang="en-US" dirty="0"/>
                    </a:p>
                  </a:txBody>
                  <a:tcPr/>
                </a:tc>
              </a:tr>
              <a:tr h="696077">
                <a:tc>
                  <a:txBody>
                    <a:bodyPr/>
                    <a:lstStyle/>
                    <a:p>
                      <a:r>
                        <a:rPr lang="en-US" dirty="0" smtClean="0"/>
                        <a:t>AGC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%3-17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23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tr-TR" dirty="0" smtClean="0"/>
              <a:t>Türkiye datası</a:t>
            </a:r>
            <a:br>
              <a:rPr lang="tr-TR" dirty="0" smtClean="0"/>
            </a:br>
            <a:r>
              <a:rPr lang="en-US" sz="3100" dirty="0" smtClean="0">
                <a:solidFill>
                  <a:srgbClr val="FF0000"/>
                </a:solidFill>
              </a:rPr>
              <a:t>33</a:t>
            </a:r>
            <a:r>
              <a:rPr lang="en-US" sz="3100" dirty="0" smtClean="0"/>
              <a:t> </a:t>
            </a:r>
            <a:r>
              <a:rPr lang="tr-TR" sz="3100" dirty="0" smtClean="0"/>
              <a:t>merkez </a:t>
            </a:r>
            <a:r>
              <a:rPr lang="en-US" sz="3100" dirty="0" smtClean="0">
                <a:solidFill>
                  <a:srgbClr val="FF0000"/>
                </a:solidFill>
              </a:rPr>
              <a:t>140334</a:t>
            </a:r>
            <a:r>
              <a:rPr lang="en-US" sz="3100" dirty="0" smtClean="0"/>
              <a:t> </a:t>
            </a:r>
            <a:r>
              <a:rPr lang="tr-TR" sz="3100" dirty="0" smtClean="0"/>
              <a:t>hasta</a:t>
            </a:r>
            <a:r>
              <a:rPr lang="en-US" sz="3100" dirty="0" smtClean="0"/>
              <a:t> 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Overall, the prevalence of cervical cytological abnormalities was </a:t>
            </a:r>
            <a:r>
              <a:rPr lang="en-US" dirty="0" smtClean="0">
                <a:solidFill>
                  <a:srgbClr val="FF0000"/>
                </a:solidFill>
              </a:rPr>
              <a:t>1.8%; </a:t>
            </a:r>
            <a:endParaRPr lang="tr-TR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ASCUS</a:t>
            </a:r>
            <a:r>
              <a:rPr lang="tr-TR" dirty="0" smtClean="0"/>
              <a:t>: %1,07</a:t>
            </a:r>
            <a:r>
              <a:rPr lang="en-US" dirty="0" smtClean="0"/>
              <a:t>, </a:t>
            </a:r>
            <a:endParaRPr lang="tr-TR" dirty="0" smtClean="0"/>
          </a:p>
          <a:p>
            <a:r>
              <a:rPr lang="en-US" dirty="0" smtClean="0"/>
              <a:t>ASC-H</a:t>
            </a:r>
            <a:r>
              <a:rPr lang="tr-TR" dirty="0" smtClean="0"/>
              <a:t>: %0,07</a:t>
            </a:r>
            <a:r>
              <a:rPr lang="en-US" dirty="0" smtClean="0"/>
              <a:t>, </a:t>
            </a:r>
            <a:endParaRPr lang="tr-TR" dirty="0" smtClean="0"/>
          </a:p>
          <a:p>
            <a:r>
              <a:rPr lang="en-US" dirty="0" smtClean="0"/>
              <a:t>LSIL</a:t>
            </a:r>
            <a:r>
              <a:rPr lang="tr-TR" dirty="0" smtClean="0"/>
              <a:t>: %0,3</a:t>
            </a:r>
            <a:r>
              <a:rPr lang="en-US" dirty="0" smtClean="0"/>
              <a:t>, </a:t>
            </a:r>
            <a:endParaRPr lang="tr-TR" dirty="0" smtClean="0"/>
          </a:p>
          <a:p>
            <a:r>
              <a:rPr lang="en-US" dirty="0" smtClean="0"/>
              <a:t>HSIL</a:t>
            </a:r>
            <a:r>
              <a:rPr lang="tr-TR" dirty="0" smtClean="0"/>
              <a:t>: %0,17</a:t>
            </a:r>
          </a:p>
          <a:p>
            <a:r>
              <a:rPr lang="en-US" dirty="0" smtClean="0"/>
              <a:t>AGC</a:t>
            </a:r>
            <a:r>
              <a:rPr lang="tr-TR" dirty="0" smtClean="0"/>
              <a:t>: %0,08</a:t>
            </a:r>
          </a:p>
          <a:p>
            <a:r>
              <a:rPr lang="tr-TR" dirty="0" err="1" smtClean="0"/>
              <a:t>İnvaziv</a:t>
            </a:r>
            <a:r>
              <a:rPr lang="tr-TR" dirty="0" smtClean="0"/>
              <a:t> </a:t>
            </a:r>
            <a:r>
              <a:rPr lang="tr-TR" dirty="0" err="1" smtClean="0"/>
              <a:t>neoplazi</a:t>
            </a:r>
            <a:r>
              <a:rPr lang="tr-TR" dirty="0" smtClean="0"/>
              <a:t>: %0,06</a:t>
            </a:r>
            <a:endParaRPr lang="tr-TR" b="1" dirty="0" smtClean="0"/>
          </a:p>
          <a:p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6211669"/>
            <a:ext cx="838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hlinkClick r:id="rId2"/>
              </a:rPr>
              <a:t>Turkish</a:t>
            </a:r>
            <a:r>
              <a:rPr lang="tr-TR" dirty="0" smtClean="0">
                <a:hlinkClick r:id="rId2"/>
              </a:rPr>
              <a:t> </a:t>
            </a:r>
            <a:r>
              <a:rPr lang="tr-TR" dirty="0" err="1" smtClean="0">
                <a:hlinkClick r:id="rId2"/>
              </a:rPr>
              <a:t>Cervical</a:t>
            </a:r>
            <a:r>
              <a:rPr lang="tr-TR" dirty="0" smtClean="0">
                <a:hlinkClick r:id="rId2"/>
              </a:rPr>
              <a:t> </a:t>
            </a:r>
            <a:r>
              <a:rPr lang="tr-TR" dirty="0" err="1" smtClean="0">
                <a:hlinkClick r:id="rId2"/>
              </a:rPr>
              <a:t>Cancer</a:t>
            </a:r>
            <a:r>
              <a:rPr lang="tr-TR" dirty="0" smtClean="0">
                <a:hlinkClick r:id="rId2"/>
              </a:rPr>
              <a:t> </a:t>
            </a:r>
            <a:r>
              <a:rPr lang="tr-TR" dirty="0" err="1" smtClean="0">
                <a:hlinkClick r:id="rId2"/>
              </a:rPr>
              <a:t>And</a:t>
            </a:r>
            <a:r>
              <a:rPr lang="tr-TR" dirty="0" smtClean="0">
                <a:hlinkClick r:id="rId2"/>
              </a:rPr>
              <a:t> </a:t>
            </a:r>
            <a:r>
              <a:rPr lang="tr-TR" dirty="0" err="1" smtClean="0">
                <a:hlinkClick r:id="rId2"/>
              </a:rPr>
              <a:t>Cervical</a:t>
            </a:r>
            <a:r>
              <a:rPr lang="tr-TR" dirty="0" smtClean="0">
                <a:hlinkClick r:id="rId2"/>
              </a:rPr>
              <a:t> </a:t>
            </a:r>
            <a:r>
              <a:rPr lang="tr-TR" dirty="0" err="1" smtClean="0">
                <a:hlinkClick r:id="rId2"/>
              </a:rPr>
              <a:t>Cytology</a:t>
            </a:r>
            <a:r>
              <a:rPr lang="tr-TR" dirty="0" smtClean="0">
                <a:hlinkClick r:id="rId2"/>
              </a:rPr>
              <a:t> </a:t>
            </a:r>
            <a:r>
              <a:rPr lang="tr-TR" dirty="0" err="1" smtClean="0">
                <a:hlinkClick r:id="rId2"/>
              </a:rPr>
              <a:t>Research</a:t>
            </a:r>
            <a:r>
              <a:rPr lang="tr-TR" dirty="0" smtClean="0">
                <a:hlinkClick r:id="rId2"/>
              </a:rPr>
              <a:t> </a:t>
            </a:r>
            <a:r>
              <a:rPr lang="tr-TR" dirty="0" err="1" smtClean="0">
                <a:hlinkClick r:id="rId2"/>
              </a:rPr>
              <a:t>Group</a:t>
            </a:r>
            <a:r>
              <a:rPr lang="tr-TR" dirty="0" smtClean="0"/>
              <a:t>. </a:t>
            </a:r>
            <a:r>
              <a:rPr lang="tr-TR" b="1" dirty="0" err="1" smtClean="0"/>
              <a:t>Prevalence</a:t>
            </a:r>
            <a:r>
              <a:rPr lang="tr-TR" b="1" dirty="0" smtClean="0"/>
              <a:t> of </a:t>
            </a:r>
            <a:r>
              <a:rPr lang="tr-TR" b="1" dirty="0" err="1" smtClean="0"/>
              <a:t>cervical</a:t>
            </a:r>
            <a:r>
              <a:rPr lang="tr-TR" b="1" dirty="0" smtClean="0"/>
              <a:t> </a:t>
            </a:r>
            <a:r>
              <a:rPr lang="tr-TR" b="1" dirty="0" err="1" smtClean="0"/>
              <a:t>cytological</a:t>
            </a:r>
            <a:r>
              <a:rPr lang="tr-TR" b="1" dirty="0" smtClean="0"/>
              <a:t> </a:t>
            </a:r>
            <a:r>
              <a:rPr lang="tr-TR" b="1" dirty="0" err="1" smtClean="0"/>
              <a:t>abnormalities</a:t>
            </a:r>
            <a:r>
              <a:rPr lang="tr-TR" b="1" dirty="0" smtClean="0"/>
              <a:t> in </a:t>
            </a:r>
            <a:r>
              <a:rPr lang="tr-TR" b="1" dirty="0" err="1" smtClean="0"/>
              <a:t>Turkey</a:t>
            </a:r>
            <a:r>
              <a:rPr lang="tr-TR" b="1" dirty="0" smtClean="0"/>
              <a:t>.</a:t>
            </a:r>
            <a:r>
              <a:rPr lang="tr-TR" dirty="0" smtClean="0">
                <a:hlinkClick r:id="rId3" tooltip="International journal of gynaecology and obstetrics: the official organ of the International Federation of Gynaecology and Obstetrics."/>
              </a:rPr>
              <a:t> </a:t>
            </a:r>
            <a:r>
              <a:rPr lang="tr-TR" dirty="0" err="1" smtClean="0">
                <a:hlinkClick r:id="rId3" tooltip="International journal of gynaecology and obstetrics: the official organ of the International Federation of Gynaecology and Obstetrics."/>
              </a:rPr>
              <a:t>Int</a:t>
            </a:r>
            <a:r>
              <a:rPr lang="tr-TR" dirty="0" smtClean="0">
                <a:hlinkClick r:id="rId3" tooltip="International journal of gynaecology and obstetrics: the official organ of the International Federation of Gynaecology and Obstetrics."/>
              </a:rPr>
              <a:t> J </a:t>
            </a:r>
            <a:r>
              <a:rPr lang="tr-TR" dirty="0" err="1" smtClean="0">
                <a:hlinkClick r:id="rId3" tooltip="International journal of gynaecology and obstetrics: the official organ of the International Federation of Gynaecology and Obstetrics."/>
              </a:rPr>
              <a:t>Gynaecol</a:t>
            </a:r>
            <a:r>
              <a:rPr lang="tr-TR" dirty="0" smtClean="0">
                <a:hlinkClick r:id="rId3" tooltip="International journal of gynaecology and obstetrics: the official organ of the International Federation of Gynaecology and Obstetrics."/>
              </a:rPr>
              <a:t> </a:t>
            </a:r>
            <a:r>
              <a:rPr lang="tr-TR" dirty="0" err="1" smtClean="0">
                <a:hlinkClick r:id="rId3" tooltip="International journal of gynaecology and obstetrics: the official organ of the International Federation of Gynaecology and Obstetrics."/>
              </a:rPr>
              <a:t>Obstet</a:t>
            </a:r>
            <a:r>
              <a:rPr lang="tr-TR" dirty="0" smtClean="0">
                <a:hlinkClick r:id="rId3" tooltip="International journal of gynaecology and obstetrics: the official organ of the International Federation of Gynaecology and Obstetrics."/>
              </a:rPr>
              <a:t>.</a:t>
            </a:r>
            <a:r>
              <a:rPr lang="tr-TR" dirty="0" smtClean="0"/>
              <a:t> 2009 </a:t>
            </a:r>
            <a:r>
              <a:rPr lang="tr-TR" dirty="0" err="1" smtClean="0"/>
              <a:t>Sep</a:t>
            </a:r>
            <a:r>
              <a:rPr lang="tr-TR" dirty="0" smtClean="0"/>
              <a:t>;106(3):206-9.</a:t>
            </a:r>
          </a:p>
        </p:txBody>
      </p:sp>
    </p:spTree>
    <p:extLst>
      <p:ext uri="{BB962C8B-B14F-4D97-AF65-F5344CB8AC3E}">
        <p14:creationId xmlns:p14="http://schemas.microsoft.com/office/powerpoint/2010/main" val="52802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534400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 eaLnBrk="1" hangingPunct="1"/>
            <a:r>
              <a:rPr lang="en-US" altLang="en-US" sz="4000" b="1" i="1" dirty="0" smtClean="0">
                <a:latin typeface="Arial Narrow" pitchFamily="34" charset="0"/>
              </a:rPr>
              <a:t>CIN</a:t>
            </a:r>
            <a:r>
              <a:rPr lang="tr-TR" altLang="en-US" sz="4000" b="1" i="1" dirty="0" smtClean="0">
                <a:latin typeface="Arial Narrow" pitchFamily="34" charset="0"/>
              </a:rPr>
              <a:t>’in doğal gelişimi </a:t>
            </a:r>
            <a:endParaRPr lang="en-US" altLang="en-US" sz="4000" b="1" i="1" dirty="0" smtClean="0">
              <a:latin typeface="Arial Narrow" pitchFamily="34" charset="0"/>
            </a:endParaRP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457200" y="12192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304800" y="2895600"/>
            <a:ext cx="853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12725" y="2971800"/>
            <a:ext cx="8321675" cy="21653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3200" b="1" dirty="0">
                <a:latin typeface="Arial Narrow" pitchFamily="34" charset="0"/>
              </a:rPr>
              <a:t>CIN 1	</a:t>
            </a:r>
            <a:r>
              <a:rPr lang="tr-TR" altLang="en-US" sz="3200" b="1" dirty="0">
                <a:latin typeface="Arial Narrow" pitchFamily="34" charset="0"/>
              </a:rPr>
              <a:t>	%</a:t>
            </a:r>
            <a:r>
              <a:rPr lang="en-US" altLang="en-US" sz="3200" b="1" dirty="0">
                <a:latin typeface="Arial Narrow" pitchFamily="34" charset="0"/>
              </a:rPr>
              <a:t>57		</a:t>
            </a:r>
            <a:r>
              <a:rPr lang="tr-TR" altLang="en-US" sz="3200" b="1" dirty="0">
                <a:latin typeface="Arial Narrow" pitchFamily="34" charset="0"/>
              </a:rPr>
              <a:t>%</a:t>
            </a:r>
            <a:r>
              <a:rPr lang="en-US" altLang="en-US" sz="3200" b="1" dirty="0">
                <a:latin typeface="Arial Narrow" pitchFamily="34" charset="0"/>
              </a:rPr>
              <a:t>32		</a:t>
            </a:r>
            <a:r>
              <a:rPr lang="tr-TR" altLang="en-US" sz="3200" b="1" dirty="0">
                <a:latin typeface="Arial Narrow" pitchFamily="34" charset="0"/>
              </a:rPr>
              <a:t>%</a:t>
            </a:r>
            <a:r>
              <a:rPr lang="en-US" altLang="en-US" sz="3200" b="1" dirty="0">
                <a:latin typeface="Arial Narrow" pitchFamily="34" charset="0"/>
              </a:rPr>
              <a:t>11		  </a:t>
            </a:r>
            <a:r>
              <a:rPr lang="tr-TR" altLang="en-US" sz="3200" b="1" dirty="0">
                <a:latin typeface="Arial Narrow" pitchFamily="34" charset="0"/>
              </a:rPr>
              <a:t>%</a:t>
            </a:r>
            <a:r>
              <a:rPr lang="en-US" altLang="en-US" sz="3200" b="1" dirty="0">
                <a:latin typeface="Arial Narrow" pitchFamily="34" charset="0"/>
              </a:rPr>
              <a:t>1</a:t>
            </a:r>
          </a:p>
          <a:p>
            <a:r>
              <a:rPr lang="en-US" altLang="en-US" sz="3200" b="1" dirty="0">
                <a:latin typeface="Arial Narrow" pitchFamily="34" charset="0"/>
              </a:rPr>
              <a:t>CIN 2	</a:t>
            </a:r>
            <a:r>
              <a:rPr lang="tr-TR" altLang="en-US" sz="3200" b="1" dirty="0">
                <a:latin typeface="Arial Narrow" pitchFamily="34" charset="0"/>
              </a:rPr>
              <a:t>	%</a:t>
            </a:r>
            <a:r>
              <a:rPr lang="en-US" altLang="en-US" sz="3200" b="1" dirty="0">
                <a:latin typeface="Arial Narrow" pitchFamily="34" charset="0"/>
              </a:rPr>
              <a:t>43		</a:t>
            </a:r>
            <a:r>
              <a:rPr lang="tr-TR" altLang="en-US" sz="3200" b="1" dirty="0">
                <a:latin typeface="Arial Narrow" pitchFamily="34" charset="0"/>
              </a:rPr>
              <a:t>%</a:t>
            </a:r>
            <a:r>
              <a:rPr lang="en-US" altLang="en-US" sz="3200" b="1" dirty="0">
                <a:latin typeface="Arial Narrow" pitchFamily="34" charset="0"/>
              </a:rPr>
              <a:t>35		</a:t>
            </a:r>
            <a:r>
              <a:rPr lang="tr-TR" altLang="en-US" sz="3200" b="1" dirty="0">
                <a:latin typeface="Arial Narrow" pitchFamily="34" charset="0"/>
              </a:rPr>
              <a:t>%</a:t>
            </a:r>
            <a:r>
              <a:rPr lang="en-US" altLang="en-US" sz="3200" b="1" dirty="0">
                <a:latin typeface="Arial Narrow" pitchFamily="34" charset="0"/>
              </a:rPr>
              <a:t>22		  </a:t>
            </a:r>
            <a:r>
              <a:rPr lang="tr-TR" altLang="en-US" sz="3200" b="1" dirty="0">
                <a:latin typeface="Arial Narrow" pitchFamily="34" charset="0"/>
              </a:rPr>
              <a:t>%</a:t>
            </a:r>
            <a:r>
              <a:rPr lang="en-US" altLang="en-US" sz="3200" b="1" dirty="0">
                <a:latin typeface="Arial Narrow" pitchFamily="34" charset="0"/>
              </a:rPr>
              <a:t>5</a:t>
            </a:r>
          </a:p>
          <a:p>
            <a:r>
              <a:rPr lang="en-US" altLang="en-US" sz="3200" b="1" dirty="0">
                <a:solidFill>
                  <a:srgbClr val="FF0000"/>
                </a:solidFill>
                <a:latin typeface="Arial Narrow" pitchFamily="34" charset="0"/>
              </a:rPr>
              <a:t>CIN 3	</a:t>
            </a:r>
            <a:r>
              <a:rPr lang="tr-TR" altLang="en-US" sz="3200" b="1" dirty="0">
                <a:solidFill>
                  <a:srgbClr val="FF0000"/>
                </a:solidFill>
                <a:latin typeface="Arial Narrow" pitchFamily="34" charset="0"/>
              </a:rPr>
              <a:t>	%</a:t>
            </a:r>
            <a:r>
              <a:rPr lang="en-US" altLang="en-US" sz="3200" b="1" dirty="0">
                <a:solidFill>
                  <a:srgbClr val="FF0000"/>
                </a:solidFill>
                <a:latin typeface="Arial Narrow" pitchFamily="34" charset="0"/>
              </a:rPr>
              <a:t>32       </a:t>
            </a:r>
            <a:r>
              <a:rPr lang="tr-TR" altLang="en-US" sz="3200" b="1" dirty="0">
                <a:solidFill>
                  <a:srgbClr val="FF0000"/>
                </a:solidFill>
                <a:latin typeface="Arial Narrow" pitchFamily="34" charset="0"/>
              </a:rPr>
              <a:t>	</a:t>
            </a:r>
            <a:r>
              <a:rPr lang="en-US" altLang="en-US" sz="3200" b="1" dirty="0">
                <a:solidFill>
                  <a:srgbClr val="FF0000"/>
                </a:solidFill>
                <a:latin typeface="Arial Narrow" pitchFamily="34" charset="0"/>
              </a:rPr>
              <a:t>&lt; </a:t>
            </a:r>
            <a:r>
              <a:rPr lang="tr-TR" altLang="en-US" sz="3200" b="1" dirty="0">
                <a:solidFill>
                  <a:srgbClr val="FF0000"/>
                </a:solidFill>
                <a:latin typeface="Arial Narrow" pitchFamily="34" charset="0"/>
              </a:rPr>
              <a:t>%</a:t>
            </a:r>
            <a:r>
              <a:rPr lang="en-US" altLang="en-US" sz="3200" b="1" dirty="0">
                <a:solidFill>
                  <a:srgbClr val="FF0000"/>
                </a:solidFill>
                <a:latin typeface="Arial Narrow" pitchFamily="34" charset="0"/>
              </a:rPr>
              <a:t>56            --            </a:t>
            </a:r>
            <a:r>
              <a:rPr lang="tr-TR" altLang="en-US" sz="3200" b="1" dirty="0">
                <a:solidFill>
                  <a:srgbClr val="FF0000"/>
                </a:solidFill>
                <a:latin typeface="Arial Narrow" pitchFamily="34" charset="0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Arial Narrow" pitchFamily="34" charset="0"/>
              </a:rPr>
              <a:t>&gt;</a:t>
            </a:r>
            <a:r>
              <a:rPr lang="tr-TR" altLang="en-US" sz="3200" b="1" dirty="0">
                <a:solidFill>
                  <a:srgbClr val="FF0000"/>
                </a:solidFill>
                <a:latin typeface="Arial Narrow" pitchFamily="34" charset="0"/>
              </a:rPr>
              <a:t>%</a:t>
            </a:r>
            <a:r>
              <a:rPr lang="en-US" altLang="en-US" sz="3200" b="1" dirty="0">
                <a:solidFill>
                  <a:srgbClr val="FF0000"/>
                </a:solidFill>
                <a:latin typeface="Arial Narrow" pitchFamily="34" charset="0"/>
              </a:rPr>
              <a:t>12</a:t>
            </a:r>
            <a:r>
              <a:rPr lang="en-US" altLang="en-US" sz="3600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altLang="en-US" sz="3600" dirty="0">
                <a:latin typeface="Arial Narrow" pitchFamily="34" charset="0"/>
              </a:rPr>
              <a:t>	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203325" y="1752600"/>
            <a:ext cx="76358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3200" dirty="0">
                <a:latin typeface="Arial Narrow" pitchFamily="34" charset="0"/>
              </a:rPr>
              <a:t>				   </a:t>
            </a:r>
            <a:r>
              <a:rPr lang="tr-TR" altLang="en-US" sz="3200" dirty="0">
                <a:latin typeface="Arial Narrow" pitchFamily="34" charset="0"/>
              </a:rPr>
              <a:t>  </a:t>
            </a:r>
            <a:r>
              <a:rPr lang="tr-TR" altLang="en-US" sz="3200" b="1" dirty="0">
                <a:latin typeface="Arial Narrow" pitchFamily="34" charset="0"/>
              </a:rPr>
              <a:t>İlerleme</a:t>
            </a:r>
            <a:r>
              <a:rPr lang="en-US" altLang="en-US" sz="3200" b="1" dirty="0">
                <a:latin typeface="Arial Narrow" pitchFamily="34" charset="0"/>
              </a:rPr>
              <a:t>    </a:t>
            </a:r>
            <a:r>
              <a:rPr lang="tr-TR" altLang="en-US" sz="3200" b="1" dirty="0">
                <a:latin typeface="Arial Narrow" pitchFamily="34" charset="0"/>
              </a:rPr>
              <a:t>İlerleme</a:t>
            </a:r>
            <a:endParaRPr lang="en-US" altLang="en-US" sz="3200" b="1" dirty="0">
              <a:latin typeface="Arial Narrow" pitchFamily="34" charset="0"/>
            </a:endParaRPr>
          </a:p>
          <a:p>
            <a:r>
              <a:rPr lang="en-US" altLang="en-US" sz="3200" b="1" dirty="0">
                <a:latin typeface="Arial Narrow" pitchFamily="34" charset="0"/>
              </a:rPr>
              <a:t>      </a:t>
            </a:r>
            <a:r>
              <a:rPr lang="tr-TR" altLang="en-US" sz="3200" b="1" dirty="0">
                <a:latin typeface="Arial Narrow" pitchFamily="34" charset="0"/>
              </a:rPr>
              <a:t>Gerileyen</a:t>
            </a:r>
            <a:r>
              <a:rPr lang="en-US" altLang="en-US" sz="3200" b="1" dirty="0">
                <a:latin typeface="Arial Narrow" pitchFamily="34" charset="0"/>
              </a:rPr>
              <a:t>   Persist</a:t>
            </a:r>
            <a:r>
              <a:rPr lang="tr-TR" altLang="en-US" sz="3200" b="1" dirty="0">
                <a:latin typeface="Arial Narrow" pitchFamily="34" charset="0"/>
              </a:rPr>
              <a:t>e</a:t>
            </a:r>
            <a:r>
              <a:rPr lang="en-US" altLang="en-US" sz="3200" b="1" dirty="0">
                <a:latin typeface="Arial Narrow" pitchFamily="34" charset="0"/>
              </a:rPr>
              <a:t>     </a:t>
            </a:r>
            <a:r>
              <a:rPr lang="tr-TR" altLang="en-US" sz="3200" b="1" dirty="0">
                <a:latin typeface="Arial Narrow" pitchFamily="34" charset="0"/>
              </a:rPr>
              <a:t>(</a:t>
            </a:r>
            <a:r>
              <a:rPr lang="en-US" altLang="en-US" sz="3200" b="1" dirty="0">
                <a:latin typeface="Arial Narrow" pitchFamily="34" charset="0"/>
              </a:rPr>
              <a:t>CIS</a:t>
            </a:r>
            <a:r>
              <a:rPr lang="tr-TR" altLang="en-US" sz="3200" b="1" dirty="0">
                <a:latin typeface="Arial Narrow" pitchFamily="34" charset="0"/>
              </a:rPr>
              <a:t>’e)</a:t>
            </a:r>
            <a:r>
              <a:rPr lang="en-US" altLang="en-US" sz="3200" b="1" dirty="0">
                <a:latin typeface="Arial Narrow" pitchFamily="34" charset="0"/>
              </a:rPr>
              <a:t>    </a:t>
            </a:r>
            <a:r>
              <a:rPr lang="tr-TR" altLang="en-US" sz="3200" b="1" dirty="0">
                <a:latin typeface="Arial Narrow" pitchFamily="34" charset="0"/>
              </a:rPr>
              <a:t>(</a:t>
            </a:r>
            <a:r>
              <a:rPr lang="en-US" altLang="en-US" sz="3200" b="1" dirty="0" err="1">
                <a:latin typeface="Arial Narrow" pitchFamily="34" charset="0"/>
              </a:rPr>
              <a:t>inva</a:t>
            </a:r>
            <a:r>
              <a:rPr lang="tr-TR" altLang="en-US" sz="3200" b="1" dirty="0" err="1">
                <a:latin typeface="Arial Narrow" pitchFamily="34" charset="0"/>
              </a:rPr>
              <a:t>zyon</a:t>
            </a:r>
            <a:r>
              <a:rPr lang="tr-TR" altLang="en-US" sz="3200" b="1" dirty="0">
                <a:latin typeface="Arial Narrow" pitchFamily="34" charset="0"/>
              </a:rPr>
              <a:t>)</a:t>
            </a:r>
            <a:endParaRPr lang="en-US" altLang="en-US" sz="3200" dirty="0">
              <a:latin typeface="Arial Narrow" pitchFamily="34" charset="0"/>
            </a:endParaRPr>
          </a:p>
          <a:p>
            <a:endParaRPr lang="en-US" altLang="en-US" sz="3200" dirty="0">
              <a:latin typeface="Arial Narrow" pitchFamily="34" charset="0"/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228600" y="47244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04800" y="5257562"/>
            <a:ext cx="8510588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b="1" dirty="0">
                <a:latin typeface="Arial Narrow" pitchFamily="34" charset="0"/>
              </a:rPr>
              <a:t>64 </a:t>
            </a:r>
            <a:r>
              <a:rPr lang="tr-TR" altLang="en-US" sz="2400" b="1" dirty="0">
                <a:latin typeface="Arial Narrow" pitchFamily="34" charset="0"/>
              </a:rPr>
              <a:t>çalışma</a:t>
            </a:r>
            <a:r>
              <a:rPr lang="en-US" altLang="en-US" sz="2400" b="1" dirty="0">
                <a:latin typeface="Arial Narrow" pitchFamily="34" charset="0"/>
              </a:rPr>
              <a:t>, 274 </a:t>
            </a:r>
            <a:r>
              <a:rPr lang="tr-TR" altLang="en-US" sz="2400" b="1" dirty="0">
                <a:latin typeface="Arial Narrow" pitchFamily="34" charset="0"/>
              </a:rPr>
              <a:t>kanser</a:t>
            </a:r>
            <a:r>
              <a:rPr lang="en-US" altLang="en-US" sz="2400" b="1" dirty="0">
                <a:latin typeface="Arial Narrow" pitchFamily="34" charset="0"/>
              </a:rPr>
              <a:t>, 15,473 CIN </a:t>
            </a:r>
            <a:r>
              <a:rPr lang="tr-TR" altLang="en-US" sz="2400" b="1" dirty="0">
                <a:latin typeface="Arial Narrow" pitchFamily="34" charset="0"/>
              </a:rPr>
              <a:t>olgusu</a:t>
            </a:r>
            <a:endParaRPr lang="en-US" altLang="en-US" sz="2400" b="1" dirty="0">
              <a:latin typeface="Arial Narrow" pitchFamily="34" charset="0"/>
            </a:endParaRPr>
          </a:p>
          <a:p>
            <a:r>
              <a:rPr lang="tr-TR" altLang="en-US" sz="2400" b="1" dirty="0">
                <a:latin typeface="Arial Narrow" pitchFamily="34" charset="0"/>
              </a:rPr>
              <a:t>Takip:</a:t>
            </a:r>
            <a:r>
              <a:rPr lang="en-US" altLang="en-US" sz="2400" b="1" dirty="0">
                <a:latin typeface="Arial Narrow" pitchFamily="34" charset="0"/>
              </a:rPr>
              <a:t> &lt;1-12 years	</a:t>
            </a:r>
            <a:r>
              <a:rPr lang="en-US" altLang="en-US" sz="2800" b="1" dirty="0">
                <a:latin typeface="Arial Narrow" pitchFamily="34" charset="0"/>
              </a:rPr>
              <a:t>	</a:t>
            </a:r>
            <a:r>
              <a:rPr lang="en-US" altLang="en-US" sz="2800" dirty="0">
                <a:latin typeface="Arial Narrow" pitchFamily="34" charset="0"/>
              </a:rPr>
              <a:t>    </a:t>
            </a:r>
          </a:p>
          <a:p>
            <a:r>
              <a:rPr lang="en-US" altLang="en-US" sz="2800" dirty="0">
                <a:latin typeface="Arial Narrow" pitchFamily="34" charset="0"/>
              </a:rPr>
              <a:t>				       </a:t>
            </a:r>
            <a:endParaRPr lang="en-US" altLang="en-US" sz="1600" dirty="0">
              <a:latin typeface="Arial Narrow" pitchFamily="34" charset="0"/>
            </a:endParaRPr>
          </a:p>
          <a:p>
            <a:r>
              <a:rPr lang="en-US" altLang="en-US" sz="1600" dirty="0">
                <a:latin typeface="Arial Narrow" pitchFamily="34" charset="0"/>
              </a:rPr>
              <a:t>				        </a:t>
            </a:r>
            <a:r>
              <a:rPr lang="en-US" altLang="en-US" b="1" dirty="0" err="1">
                <a:latin typeface="Arial Narrow" pitchFamily="34" charset="0"/>
              </a:rPr>
              <a:t>Östör</a:t>
            </a:r>
            <a:r>
              <a:rPr lang="en-US" altLang="en-US" b="1" dirty="0">
                <a:latin typeface="Arial Narrow" pitchFamily="34" charset="0"/>
              </a:rPr>
              <a:t> AG, </a:t>
            </a:r>
            <a:r>
              <a:rPr lang="en-US" altLang="en-US" b="1" dirty="0" err="1">
                <a:latin typeface="Arial Narrow" pitchFamily="34" charset="0"/>
              </a:rPr>
              <a:t>Int</a:t>
            </a:r>
            <a:r>
              <a:rPr lang="en-US" altLang="en-US" b="1" dirty="0">
                <a:latin typeface="Arial Narrow" pitchFamily="34" charset="0"/>
              </a:rPr>
              <a:t> J </a:t>
            </a:r>
            <a:r>
              <a:rPr lang="en-US" altLang="en-US" b="1" dirty="0" err="1">
                <a:latin typeface="Arial Narrow" pitchFamily="34" charset="0"/>
              </a:rPr>
              <a:t>Gyne</a:t>
            </a:r>
            <a:r>
              <a:rPr lang="en-US" altLang="en-US" b="1" dirty="0">
                <a:latin typeface="Arial Narrow" pitchFamily="34" charset="0"/>
              </a:rPr>
              <a:t> Path 1993;12:186-192</a:t>
            </a:r>
            <a:endParaRPr lang="en-US" altLang="en-US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979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332656"/>
            <a:ext cx="8229600" cy="633670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ASCCP </a:t>
            </a:r>
            <a:r>
              <a:rPr lang="tr-TR" dirty="0" err="1" smtClean="0"/>
              <a:t>Consensus</a:t>
            </a:r>
            <a:r>
              <a:rPr lang="tr-TR" dirty="0" smtClean="0"/>
              <a:t> </a:t>
            </a:r>
            <a:r>
              <a:rPr lang="tr-TR" dirty="0"/>
              <a:t>guidelines-2001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(</a:t>
            </a:r>
            <a:r>
              <a:rPr lang="en-US" dirty="0"/>
              <a:t>American Society for Colposcopy and Cervical </a:t>
            </a:r>
            <a:r>
              <a:rPr lang="tr-TR" dirty="0" smtClean="0"/>
              <a:t>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</a:t>
            </a:r>
            <a:r>
              <a:rPr lang="en-US" dirty="0" smtClean="0"/>
              <a:t>Pathology</a:t>
            </a:r>
            <a:r>
              <a:rPr lang="tr-TR" dirty="0"/>
              <a:t>)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NCI-ALTS – 2001 ( </a:t>
            </a:r>
            <a:r>
              <a:rPr lang="tr-TR" dirty="0" err="1" smtClean="0"/>
              <a:t>National</a:t>
            </a:r>
            <a:r>
              <a:rPr lang="tr-TR" dirty="0" smtClean="0"/>
              <a:t> </a:t>
            </a:r>
            <a:r>
              <a:rPr lang="tr-TR" dirty="0" err="1" smtClean="0"/>
              <a:t>Cancer</a:t>
            </a:r>
            <a:r>
              <a:rPr lang="tr-TR" dirty="0" smtClean="0"/>
              <a:t> </a:t>
            </a:r>
            <a:r>
              <a:rPr lang="tr-TR" dirty="0" err="1" smtClean="0"/>
              <a:t>Institute</a:t>
            </a:r>
            <a:r>
              <a:rPr lang="tr-TR" dirty="0" smtClean="0"/>
              <a:t>-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               </a:t>
            </a:r>
            <a:r>
              <a:rPr lang="tr-TR" dirty="0" err="1" smtClean="0"/>
              <a:t>Ascus</a:t>
            </a:r>
            <a:r>
              <a:rPr lang="tr-TR" dirty="0" smtClean="0"/>
              <a:t>/ </a:t>
            </a:r>
            <a:r>
              <a:rPr lang="tr-TR" dirty="0" err="1" smtClean="0"/>
              <a:t>Lsil</a:t>
            </a:r>
            <a:r>
              <a:rPr lang="tr-TR" dirty="0" smtClean="0"/>
              <a:t> </a:t>
            </a:r>
            <a:r>
              <a:rPr lang="tr-TR" dirty="0" err="1" smtClean="0"/>
              <a:t>Triage</a:t>
            </a:r>
            <a:r>
              <a:rPr lang="tr-TR" dirty="0" smtClean="0"/>
              <a:t> </a:t>
            </a:r>
            <a:r>
              <a:rPr lang="tr-TR" dirty="0" err="1" smtClean="0"/>
              <a:t>Study</a:t>
            </a:r>
            <a:endParaRPr lang="tr-TR" dirty="0" smtClean="0"/>
          </a:p>
          <a:p>
            <a:endParaRPr lang="tr-TR" dirty="0" smtClean="0"/>
          </a:p>
          <a:p>
            <a:r>
              <a:rPr lang="tr-TR" b="1" dirty="0" smtClean="0"/>
              <a:t>ASCCP </a:t>
            </a:r>
            <a:r>
              <a:rPr lang="tr-TR" b="1" dirty="0" err="1" smtClean="0"/>
              <a:t>Sponsored</a:t>
            </a:r>
            <a:r>
              <a:rPr lang="tr-TR" b="1" dirty="0" smtClean="0"/>
              <a:t> </a:t>
            </a:r>
            <a:r>
              <a:rPr lang="tr-TR" b="1" dirty="0" err="1" smtClean="0"/>
              <a:t>Consensus</a:t>
            </a:r>
            <a:r>
              <a:rPr lang="tr-TR" b="1" dirty="0" smtClean="0"/>
              <a:t> Conference-2006  (</a:t>
            </a:r>
            <a:r>
              <a:rPr lang="tr-TR" b="1" dirty="0" smtClean="0">
                <a:solidFill>
                  <a:srgbClr val="FF0000"/>
                </a:solidFill>
              </a:rPr>
              <a:t>ALTS</a:t>
            </a:r>
            <a:r>
              <a:rPr lang="tr-TR" b="1" dirty="0" smtClean="0"/>
              <a:t>)  </a:t>
            </a:r>
          </a:p>
          <a:p>
            <a:endParaRPr lang="tr-TR" b="1" dirty="0" smtClean="0"/>
          </a:p>
          <a:p>
            <a:r>
              <a:rPr lang="tr-TR" dirty="0" smtClean="0"/>
              <a:t>ACOG </a:t>
            </a:r>
            <a:r>
              <a:rPr lang="tr-TR" dirty="0" err="1" smtClean="0"/>
              <a:t>Practice</a:t>
            </a:r>
            <a:r>
              <a:rPr lang="tr-TR" dirty="0" smtClean="0"/>
              <a:t> </a:t>
            </a:r>
            <a:r>
              <a:rPr lang="tr-TR" dirty="0" err="1" smtClean="0"/>
              <a:t>Bulletin</a:t>
            </a:r>
            <a:r>
              <a:rPr lang="tr-TR" dirty="0" smtClean="0"/>
              <a:t> – 2008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(</a:t>
            </a:r>
            <a:r>
              <a:rPr lang="en-US" dirty="0"/>
              <a:t>American Congress of Obstetricians and 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   </a:t>
            </a:r>
            <a:r>
              <a:rPr lang="en-US" dirty="0" smtClean="0"/>
              <a:t>Gynecologists</a:t>
            </a:r>
            <a:r>
              <a:rPr lang="tr-TR" dirty="0" smtClean="0"/>
              <a:t>)</a:t>
            </a:r>
          </a:p>
          <a:p>
            <a:endParaRPr lang="tr-TR" dirty="0" smtClean="0"/>
          </a:p>
          <a:p>
            <a:r>
              <a:rPr lang="tr-TR" dirty="0" smtClean="0"/>
              <a:t>ACOG </a:t>
            </a:r>
            <a:r>
              <a:rPr lang="tr-TR" dirty="0" err="1" smtClean="0"/>
              <a:t>Committee</a:t>
            </a:r>
            <a:r>
              <a:rPr lang="tr-TR" dirty="0" smtClean="0"/>
              <a:t> </a:t>
            </a:r>
            <a:r>
              <a:rPr lang="tr-TR" dirty="0" err="1" smtClean="0"/>
              <a:t>Opinion</a:t>
            </a:r>
            <a:r>
              <a:rPr lang="tr-TR" dirty="0" smtClean="0"/>
              <a:t> – 2009</a:t>
            </a:r>
          </a:p>
          <a:p>
            <a:endParaRPr lang="tr-TR" dirty="0" smtClean="0"/>
          </a:p>
          <a:p>
            <a:r>
              <a:rPr lang="tr-TR" b="1" dirty="0" smtClean="0"/>
              <a:t>ASCCP </a:t>
            </a:r>
            <a:r>
              <a:rPr lang="tr-TR" b="1" dirty="0" err="1" smtClean="0"/>
              <a:t>Consensus</a:t>
            </a:r>
            <a:r>
              <a:rPr lang="tr-TR" b="1" dirty="0" smtClean="0"/>
              <a:t> guidelines-2013  (</a:t>
            </a:r>
            <a:r>
              <a:rPr lang="tr-TR" b="1" dirty="0" err="1" smtClean="0">
                <a:solidFill>
                  <a:srgbClr val="FF0000"/>
                </a:solidFill>
              </a:rPr>
              <a:t>Kaiser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Permanente</a:t>
            </a:r>
            <a:r>
              <a:rPr lang="tr-TR" b="1" dirty="0" smtClean="0"/>
              <a:t>)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54194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539552" y="1556792"/>
            <a:ext cx="7772400" cy="1362075"/>
          </a:xfrm>
          <a:solidFill>
            <a:srgbClr val="FFC000"/>
          </a:solidFill>
        </p:spPr>
        <p:txBody>
          <a:bodyPr/>
          <a:lstStyle/>
          <a:p>
            <a:r>
              <a:rPr lang="tr-TR" dirty="0" smtClean="0"/>
              <a:t>ASCCP </a:t>
            </a:r>
            <a:r>
              <a:rPr lang="tr-TR" dirty="0" err="1" smtClean="0"/>
              <a:t>Guidelines</a:t>
            </a:r>
            <a:r>
              <a:rPr lang="tr-TR" dirty="0" smtClean="0"/>
              <a:t> Tarama </a:t>
            </a:r>
            <a:r>
              <a:rPr lang="tr-TR" dirty="0" err="1" smtClean="0"/>
              <a:t>önerİlerİ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idx="1"/>
          </p:nvPr>
        </p:nvSpPr>
        <p:spPr>
          <a:xfrm>
            <a:off x="1691680" y="3068960"/>
            <a:ext cx="7772400" cy="1500187"/>
          </a:xfrm>
        </p:spPr>
        <p:txBody>
          <a:bodyPr>
            <a:normAutofit/>
          </a:bodyPr>
          <a:lstStyle/>
          <a:p>
            <a:r>
              <a:rPr lang="tr-TR" sz="3200" dirty="0" err="1" smtClean="0"/>
              <a:t>Massad</a:t>
            </a:r>
            <a:r>
              <a:rPr lang="tr-TR" sz="3200" dirty="0" smtClean="0"/>
              <a:t> LS, J </a:t>
            </a:r>
            <a:r>
              <a:rPr lang="tr-TR" sz="3200" dirty="0" err="1" smtClean="0"/>
              <a:t>Low</a:t>
            </a:r>
            <a:r>
              <a:rPr lang="tr-TR" sz="3200" dirty="0" smtClean="0"/>
              <a:t> Gen </a:t>
            </a:r>
            <a:r>
              <a:rPr lang="tr-TR" sz="3200" dirty="0" err="1" smtClean="0"/>
              <a:t>Tract</a:t>
            </a:r>
            <a:r>
              <a:rPr lang="tr-TR" sz="3200" dirty="0" smtClean="0"/>
              <a:t> </a:t>
            </a:r>
            <a:r>
              <a:rPr lang="tr-TR" sz="3200" dirty="0" err="1" smtClean="0"/>
              <a:t>Dis</a:t>
            </a:r>
            <a:r>
              <a:rPr lang="tr-TR" sz="3200" dirty="0" smtClean="0"/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2551100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108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b="1" i="1" dirty="0" smtClean="0">
                <a:solidFill>
                  <a:srgbClr val="FF0000"/>
                </a:solidFill>
              </a:rPr>
              <a:t> </a:t>
            </a:r>
            <a:r>
              <a:rPr lang="tr-TR" b="1" i="1" dirty="0" err="1" smtClean="0">
                <a:solidFill>
                  <a:srgbClr val="FF0000"/>
                </a:solidFill>
              </a:rPr>
              <a:t>Servikal</a:t>
            </a:r>
            <a:r>
              <a:rPr lang="tr-TR" b="1" i="1" dirty="0" smtClean="0">
                <a:solidFill>
                  <a:srgbClr val="FF0000"/>
                </a:solidFill>
              </a:rPr>
              <a:t> Tarama Sıklığı </a:t>
            </a:r>
            <a:endParaRPr lang="tr-TR" b="1" i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70912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Yıllık yapılacak herhangi bir tarama </a:t>
            </a:r>
            <a:r>
              <a:rPr lang="tr-TR" dirty="0" smtClean="0">
                <a:solidFill>
                  <a:srgbClr val="FF0000"/>
                </a:solidFill>
              </a:rPr>
              <a:t>önerilmiyor</a:t>
            </a:r>
          </a:p>
          <a:p>
            <a:pPr marL="0" indent="0">
              <a:buNone/>
            </a:pPr>
            <a:endParaRPr lang="tr-TR" dirty="0" smtClean="0"/>
          </a:p>
          <a:p>
            <a:pPr lvl="1"/>
            <a:r>
              <a:rPr lang="tr-TR" dirty="0" smtClean="0"/>
              <a:t>Kanser </a:t>
            </a:r>
            <a:r>
              <a:rPr lang="tr-TR" dirty="0" err="1" smtClean="0"/>
              <a:t>insidansını</a:t>
            </a:r>
            <a:r>
              <a:rPr lang="tr-TR" dirty="0" smtClean="0"/>
              <a:t> azaltmıyor.</a:t>
            </a:r>
          </a:p>
          <a:p>
            <a:pPr lvl="1"/>
            <a:r>
              <a:rPr lang="tr-TR" dirty="0" smtClean="0"/>
              <a:t> Geçici </a:t>
            </a:r>
            <a:r>
              <a:rPr lang="tr-TR" dirty="0"/>
              <a:t>HPV enfeksiyonlarının </a:t>
            </a:r>
            <a:r>
              <a:rPr lang="tr-TR" dirty="0" err="1"/>
              <a:t>prevalansı</a:t>
            </a:r>
            <a:r>
              <a:rPr lang="tr-TR" dirty="0"/>
              <a:t> </a:t>
            </a:r>
            <a:r>
              <a:rPr lang="tr-TR" dirty="0" smtClean="0"/>
              <a:t>yüksek</a:t>
            </a:r>
          </a:p>
          <a:p>
            <a:pPr lvl="1"/>
            <a:r>
              <a:rPr lang="tr-TR" dirty="0" smtClean="0"/>
              <a:t>Gereksiz girişim ve tedavi sayısı artıyor</a:t>
            </a:r>
          </a:p>
          <a:p>
            <a:pPr lvl="1"/>
            <a:r>
              <a:rPr lang="tr-TR" dirty="0" smtClean="0"/>
              <a:t>Maliyet artıyor</a:t>
            </a:r>
          </a:p>
          <a:p>
            <a:endParaRPr lang="tr-TR" dirty="0" smtClean="0"/>
          </a:p>
          <a:p>
            <a:pPr lvl="1"/>
            <a:endParaRPr lang="tr-TR" dirty="0" smtClean="0"/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168564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tr-TR" b="1" i="1" dirty="0" smtClean="0">
                <a:solidFill>
                  <a:srgbClr val="FF0000"/>
                </a:solidFill>
                <a:latin typeface="Amerigo BT" pitchFamily="34" charset="0"/>
              </a:rPr>
              <a:t>21-29 Yaş </a:t>
            </a:r>
            <a:endParaRPr lang="tr-TR" b="1" i="1" dirty="0">
              <a:solidFill>
                <a:srgbClr val="FF0000"/>
              </a:solidFill>
              <a:latin typeface="Amerigo BT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75416" y="1052736"/>
            <a:ext cx="8229600" cy="45259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lvl="1"/>
            <a:r>
              <a:rPr lang="tr-TR" sz="3200" b="1" i="1" dirty="0" smtClean="0"/>
              <a:t>3 yıl arayla </a:t>
            </a:r>
            <a:r>
              <a:rPr lang="tr-TR" sz="3200" b="1" i="1" dirty="0" err="1" smtClean="0"/>
              <a:t>yanlızca</a:t>
            </a:r>
            <a:r>
              <a:rPr lang="tr-TR" sz="3200" b="1" i="1" dirty="0" smtClean="0"/>
              <a:t>  </a:t>
            </a:r>
            <a:r>
              <a:rPr lang="tr-TR" sz="3200" b="1" i="1" dirty="0" err="1" smtClean="0"/>
              <a:t>smear</a:t>
            </a:r>
            <a:r>
              <a:rPr lang="tr-TR" sz="3200" b="1" i="1" dirty="0" smtClean="0"/>
              <a:t> ile tarama </a:t>
            </a:r>
          </a:p>
          <a:p>
            <a:pPr lvl="1">
              <a:buNone/>
            </a:pPr>
            <a:r>
              <a:rPr lang="tr-TR" b="1" dirty="0" smtClean="0"/>
              <a:t>    HPV testinin tek başına veya sitoloji ile beraber kullanılması önerilmiyor</a:t>
            </a:r>
          </a:p>
          <a:p>
            <a:pPr lvl="1">
              <a:buNone/>
            </a:pPr>
            <a:r>
              <a:rPr lang="tr-TR" dirty="0" smtClean="0"/>
              <a:t>Neden;</a:t>
            </a:r>
          </a:p>
          <a:p>
            <a:pPr lvl="2"/>
            <a:r>
              <a:rPr lang="tr-TR" dirty="0" smtClean="0"/>
              <a:t>Kanser </a:t>
            </a:r>
            <a:r>
              <a:rPr lang="tr-TR" dirty="0" err="1" smtClean="0"/>
              <a:t>insidansı</a:t>
            </a:r>
            <a:r>
              <a:rPr lang="tr-TR" dirty="0" smtClean="0"/>
              <a:t> azalmıyor</a:t>
            </a:r>
          </a:p>
          <a:p>
            <a:pPr lvl="2"/>
            <a:r>
              <a:rPr lang="tr-TR" dirty="0" err="1" smtClean="0"/>
              <a:t>Kolposkopi</a:t>
            </a:r>
            <a:r>
              <a:rPr lang="tr-TR" dirty="0" smtClean="0"/>
              <a:t> sayısı artıyor</a:t>
            </a:r>
          </a:p>
          <a:p>
            <a:pPr lvl="2"/>
            <a:r>
              <a:rPr lang="tr-TR" b="1" dirty="0"/>
              <a:t>30 yaş altı kadınlarda HPV </a:t>
            </a:r>
            <a:r>
              <a:rPr lang="tr-TR" b="1" dirty="0" err="1"/>
              <a:t>prevalansı</a:t>
            </a:r>
            <a:r>
              <a:rPr lang="tr-TR" b="1" dirty="0"/>
              <a:t> yüksek </a:t>
            </a:r>
            <a:r>
              <a:rPr lang="tr-TR" b="1" dirty="0" smtClean="0"/>
              <a:t>(1 yıl içinde %70, 2 yıl içinde %90 </a:t>
            </a:r>
            <a:r>
              <a:rPr lang="tr-TR" b="1" dirty="0" err="1" smtClean="0"/>
              <a:t>spontan</a:t>
            </a:r>
            <a:r>
              <a:rPr lang="tr-TR" b="1" dirty="0" smtClean="0"/>
              <a:t> regresyon</a:t>
            </a:r>
            <a:r>
              <a:rPr lang="tr-TR" dirty="0" smtClean="0"/>
              <a:t>)</a:t>
            </a:r>
          </a:p>
          <a:p>
            <a:endParaRPr lang="tr-TR" dirty="0" smtClean="0"/>
          </a:p>
        </p:txBody>
      </p:sp>
      <p:sp>
        <p:nvSpPr>
          <p:cNvPr id="5" name="4 Metin kutusu"/>
          <p:cNvSpPr txBox="1"/>
          <p:nvPr/>
        </p:nvSpPr>
        <p:spPr>
          <a:xfrm>
            <a:off x="991032" y="6321028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 smtClean="0"/>
              <a:t>Saslow</a:t>
            </a:r>
            <a:r>
              <a:rPr lang="tr-TR" sz="1400" dirty="0" smtClean="0"/>
              <a:t> D et al. </a:t>
            </a:r>
            <a:r>
              <a:rPr lang="tr-TR" sz="1400" dirty="0" err="1" smtClean="0"/>
              <a:t>Am</a:t>
            </a:r>
            <a:r>
              <a:rPr lang="tr-TR" sz="1400" dirty="0" smtClean="0"/>
              <a:t> J </a:t>
            </a:r>
            <a:r>
              <a:rPr lang="tr-TR" sz="1400" dirty="0" err="1" smtClean="0"/>
              <a:t>Clin</a:t>
            </a:r>
            <a:r>
              <a:rPr lang="tr-TR" sz="1400" dirty="0" smtClean="0"/>
              <a:t> </a:t>
            </a:r>
            <a:r>
              <a:rPr lang="tr-TR" sz="1400" dirty="0" err="1" smtClean="0"/>
              <a:t>Pathol</a:t>
            </a:r>
            <a:r>
              <a:rPr lang="tr-TR" sz="1400" dirty="0" smtClean="0"/>
              <a:t> 2012 </a:t>
            </a:r>
            <a:r>
              <a:rPr lang="tr-TR" sz="1400" dirty="0" err="1" smtClean="0"/>
              <a:t>Stout</a:t>
            </a:r>
            <a:r>
              <a:rPr lang="tr-TR" sz="1400" dirty="0" smtClean="0"/>
              <a:t> </a:t>
            </a:r>
            <a:r>
              <a:rPr lang="tr-TR" sz="1400" dirty="0"/>
              <a:t>NK, </a:t>
            </a:r>
            <a:r>
              <a:rPr lang="tr-TR" sz="1400" dirty="0" smtClean="0"/>
              <a:t>et al.</a:t>
            </a:r>
            <a:r>
              <a:rPr lang="sv-SE" sz="1400" dirty="0" smtClean="0"/>
              <a:t>. </a:t>
            </a:r>
            <a:r>
              <a:rPr lang="sv-SE" sz="1400" i="1" dirty="0" err="1"/>
              <a:t>Arch</a:t>
            </a:r>
            <a:r>
              <a:rPr lang="sv-SE" sz="1400" i="1" dirty="0"/>
              <a:t> Intern Med. </a:t>
            </a:r>
            <a:r>
              <a:rPr lang="sv-SE" sz="1400" i="1" dirty="0" smtClean="0"/>
              <a:t>2008;</a:t>
            </a:r>
          </a:p>
          <a:p>
            <a:r>
              <a:rPr lang="tr-TR" sz="1400" dirty="0" err="1" smtClean="0"/>
              <a:t>Kulasingam</a:t>
            </a:r>
            <a:r>
              <a:rPr lang="tr-TR" sz="1400" dirty="0" smtClean="0"/>
              <a:t> S</a:t>
            </a:r>
            <a:r>
              <a:rPr lang="tr-TR" sz="1400" dirty="0"/>
              <a:t> </a:t>
            </a:r>
            <a:r>
              <a:rPr lang="tr-TR" sz="1400" dirty="0" smtClean="0"/>
              <a:t> </a:t>
            </a:r>
            <a:r>
              <a:rPr lang="tr-TR" sz="1400" dirty="0"/>
              <a:t>et al. </a:t>
            </a:r>
            <a:r>
              <a:rPr lang="en-US" sz="1400" i="1" dirty="0" smtClean="0"/>
              <a:t>: </a:t>
            </a:r>
            <a:r>
              <a:rPr lang="en-US" sz="1400" i="1" dirty="0"/>
              <a:t>Agency for Healthcare</a:t>
            </a:r>
            <a:r>
              <a:rPr lang="tr-TR" sz="1400" i="1" dirty="0"/>
              <a:t> </a:t>
            </a:r>
            <a:r>
              <a:rPr lang="en-US" sz="1400" dirty="0"/>
              <a:t>Research and Quality; 2011. </a:t>
            </a:r>
            <a:endParaRPr lang="tr-TR" sz="1400" dirty="0"/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251520" y="5453627"/>
            <a:ext cx="8229600" cy="11129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Tarama olmazsa hayat boyu kanser riski 1000 kadında 31-33’ken bu tarama ile 5-8/1000’e düşüyor</a:t>
            </a:r>
          </a:p>
          <a:p>
            <a:r>
              <a:rPr lang="tr-TR" dirty="0" err="1" smtClean="0"/>
              <a:t>Kolposkopi</a:t>
            </a:r>
            <a:r>
              <a:rPr lang="tr-TR" dirty="0" smtClean="0"/>
              <a:t> sayısı 1000 kadında yıllık, 2 yılda bir ve 3 yılda bir </a:t>
            </a:r>
            <a:r>
              <a:rPr lang="tr-TR" dirty="0" err="1" smtClean="0"/>
              <a:t>smear</a:t>
            </a:r>
            <a:r>
              <a:rPr lang="tr-TR" dirty="0" smtClean="0"/>
              <a:t> taramalarla 2000/1080/760  olarak hesaplanıyor</a:t>
            </a:r>
          </a:p>
        </p:txBody>
      </p:sp>
    </p:spTree>
    <p:extLst>
      <p:ext uri="{BB962C8B-B14F-4D97-AF65-F5344CB8AC3E}">
        <p14:creationId xmlns:p14="http://schemas.microsoft.com/office/powerpoint/2010/main" val="4147152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009291" y="274640"/>
            <a:ext cx="7621438" cy="993775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Servikal</a:t>
            </a:r>
            <a:r>
              <a:rPr lang="tr-TR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tarama  </a:t>
            </a:r>
            <a:r>
              <a:rPr lang="tr-TR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r>
              <a:rPr lang="tr-TR" sz="36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erviks</a:t>
            </a:r>
            <a:r>
              <a:rPr lang="tr-TR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Ca</a:t>
            </a:r>
            <a:r>
              <a:rPr lang="tr-TR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tr-TR" sz="36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insidans</a:t>
            </a:r>
            <a:r>
              <a:rPr lang="tr-TR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ve </a:t>
            </a:r>
            <a:r>
              <a:rPr lang="tr-TR" sz="36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mortalite</a:t>
            </a:r>
            <a:r>
              <a:rPr lang="tr-TR" sz="36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ilişkisi</a:t>
            </a:r>
            <a:endParaRPr lang="tr-TR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4706" y="1365252"/>
            <a:ext cx="6103144" cy="5111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Text Box 10"/>
          <p:cNvSpPr txBox="1">
            <a:spLocks noChangeArrowheads="1"/>
          </p:cNvSpPr>
          <p:nvPr/>
        </p:nvSpPr>
        <p:spPr bwMode="auto">
          <a:xfrm rot="-5400000">
            <a:off x="895403" y="3736461"/>
            <a:ext cx="11464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dirty="0" smtClean="0">
                <a:solidFill>
                  <a:schemeClr val="tx2"/>
                </a:solidFill>
                <a:latin typeface="Arial" panose="020B0604020202020204" pitchFamily="34" charset="0"/>
              </a:rPr>
              <a:t> /100 </a:t>
            </a:r>
            <a:r>
              <a:rPr lang="tr-TR" dirty="0">
                <a:solidFill>
                  <a:schemeClr val="tx2"/>
                </a:solidFill>
                <a:latin typeface="Arial" panose="020B0604020202020204" pitchFamily="34" charset="0"/>
              </a:rPr>
              <a:t>000</a:t>
            </a: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7020272" y="6439079"/>
            <a:ext cx="18919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tr-TR" sz="1400" dirty="0" err="1" smtClean="0">
                <a:latin typeface="+mj-lt"/>
                <a:cs typeface="Times New Roman" panose="02020603050405020304" pitchFamily="18" charset="0"/>
              </a:rPr>
              <a:t>Marett</a:t>
            </a:r>
            <a:r>
              <a:rPr lang="tr-TR" sz="1400" dirty="0" smtClean="0">
                <a:latin typeface="+mj-lt"/>
                <a:cs typeface="Times New Roman" panose="02020603050405020304" pitchFamily="18" charset="0"/>
              </a:rPr>
              <a:t> et al, CCO, 1999</a:t>
            </a:r>
            <a:endParaRPr lang="tr-TR" sz="1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05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b="1" i="1" dirty="0" smtClean="0">
                <a:solidFill>
                  <a:srgbClr val="FF0000"/>
                </a:solidFill>
                <a:latin typeface="Amerigo BT" pitchFamily="34" charset="0"/>
              </a:rPr>
              <a:t>                30-65 Yaş </a:t>
            </a:r>
            <a:endParaRPr lang="tr-TR" b="1" i="1" dirty="0">
              <a:solidFill>
                <a:srgbClr val="FF0000"/>
              </a:solidFill>
              <a:latin typeface="Amerigo BT" pitchFamily="34" charset="0"/>
            </a:endParaRPr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 </a:t>
            </a:r>
          </a:p>
          <a:p>
            <a:r>
              <a:rPr lang="tr-TR" sz="3200" i="1" dirty="0" smtClean="0"/>
              <a:t>3 yıl arayla </a:t>
            </a:r>
            <a:r>
              <a:rPr lang="tr-TR" sz="3200" i="1" dirty="0" err="1" smtClean="0"/>
              <a:t>yanlızca</a:t>
            </a:r>
            <a:r>
              <a:rPr lang="tr-TR" sz="3200" i="1" dirty="0" smtClean="0"/>
              <a:t> </a:t>
            </a:r>
            <a:r>
              <a:rPr lang="tr-TR" sz="3200" i="1" dirty="0" err="1" smtClean="0"/>
              <a:t>smear</a:t>
            </a:r>
            <a:r>
              <a:rPr lang="tr-TR" sz="3200" i="1" dirty="0" smtClean="0"/>
              <a:t> ile tarama                  </a:t>
            </a:r>
            <a:endParaRPr lang="tr-TR" b="1" i="1" dirty="0" smtClean="0"/>
          </a:p>
          <a:p>
            <a:pPr lvl="1"/>
            <a:r>
              <a:rPr lang="tr-TR" sz="2400" dirty="0" smtClean="0"/>
              <a:t>3 yıldan sık tarama yapılırsa </a:t>
            </a:r>
            <a:r>
              <a:rPr lang="tr-TR" sz="2400" dirty="0" err="1" smtClean="0"/>
              <a:t>invazif</a:t>
            </a:r>
            <a:r>
              <a:rPr lang="tr-TR" sz="2400" dirty="0" smtClean="0"/>
              <a:t> kanser </a:t>
            </a:r>
            <a:r>
              <a:rPr lang="tr-TR" sz="2400" dirty="0" err="1" smtClean="0"/>
              <a:t>insidansı</a:t>
            </a:r>
            <a:r>
              <a:rPr lang="tr-TR" sz="2400" dirty="0" smtClean="0"/>
              <a:t> çok az değişirken </a:t>
            </a:r>
            <a:r>
              <a:rPr lang="tr-TR" sz="2400" dirty="0" err="1" smtClean="0"/>
              <a:t>kolposkopi</a:t>
            </a:r>
            <a:r>
              <a:rPr lang="tr-TR" sz="2400" dirty="0" smtClean="0"/>
              <a:t> sayısı çok artmakta</a:t>
            </a:r>
          </a:p>
          <a:p>
            <a:pPr lvl="1"/>
            <a:r>
              <a:rPr lang="tr-TR" sz="2400" dirty="0" smtClean="0"/>
              <a:t> Tarama aralığı 3 yılı geçince ise kanser riski artıyor</a:t>
            </a:r>
          </a:p>
          <a:p>
            <a:pPr marL="0" indent="0">
              <a:buNone/>
            </a:pPr>
            <a:r>
              <a:rPr lang="tr-TR" i="1" dirty="0" smtClean="0"/>
              <a:t>			 </a:t>
            </a:r>
            <a:r>
              <a:rPr lang="tr-TR" i="1" dirty="0"/>
              <a:t>Ya da</a:t>
            </a:r>
            <a:endParaRPr lang="tr-TR" dirty="0" smtClean="0"/>
          </a:p>
          <a:p>
            <a:r>
              <a:rPr lang="tr-TR" dirty="0" smtClean="0"/>
              <a:t>5 </a:t>
            </a:r>
            <a:r>
              <a:rPr lang="tr-TR" dirty="0"/>
              <a:t>yılda bir </a:t>
            </a:r>
            <a:r>
              <a:rPr lang="tr-TR" dirty="0" err="1"/>
              <a:t>smear</a:t>
            </a:r>
            <a:r>
              <a:rPr lang="tr-TR" dirty="0"/>
              <a:t> ve HPV birlikte ( </a:t>
            </a:r>
            <a:r>
              <a:rPr lang="tr-TR" dirty="0" err="1" smtClean="0"/>
              <a:t>co-testing</a:t>
            </a:r>
            <a:r>
              <a:rPr lang="tr-TR" dirty="0" smtClean="0"/>
              <a:t>)</a:t>
            </a:r>
            <a:endParaRPr lang="tr-TR" dirty="0"/>
          </a:p>
          <a:p>
            <a:endParaRPr lang="tr-TR" dirty="0"/>
          </a:p>
        </p:txBody>
      </p:sp>
      <p:sp>
        <p:nvSpPr>
          <p:cNvPr id="5" name="5 Metin kutusu"/>
          <p:cNvSpPr txBox="1"/>
          <p:nvPr/>
        </p:nvSpPr>
        <p:spPr>
          <a:xfrm>
            <a:off x="1115616" y="602128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Saslow</a:t>
            </a:r>
            <a:r>
              <a:rPr lang="tr-TR" dirty="0" smtClean="0"/>
              <a:t> D et al. ACS, ASCCP </a:t>
            </a:r>
            <a:r>
              <a:rPr lang="tr-TR" dirty="0" err="1" smtClean="0"/>
              <a:t>and</a:t>
            </a:r>
            <a:r>
              <a:rPr lang="tr-TR" dirty="0" smtClean="0"/>
              <a:t> ASCP </a:t>
            </a:r>
            <a:r>
              <a:rPr lang="tr-TR" dirty="0" err="1" smtClean="0"/>
              <a:t>screening</a:t>
            </a:r>
            <a:r>
              <a:rPr lang="tr-TR" dirty="0" smtClean="0"/>
              <a:t> </a:t>
            </a:r>
            <a:r>
              <a:rPr lang="tr-TR" dirty="0" err="1" smtClean="0"/>
              <a:t>guidelines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prevention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early</a:t>
            </a:r>
            <a:r>
              <a:rPr lang="tr-TR" dirty="0" smtClean="0"/>
              <a:t> </a:t>
            </a:r>
            <a:r>
              <a:rPr lang="tr-TR" dirty="0" err="1" smtClean="0"/>
              <a:t>detection</a:t>
            </a:r>
            <a:r>
              <a:rPr lang="tr-TR" dirty="0" smtClean="0"/>
              <a:t> of </a:t>
            </a:r>
            <a:r>
              <a:rPr lang="tr-TR" dirty="0" err="1" smtClean="0"/>
              <a:t>cervical</a:t>
            </a:r>
            <a:r>
              <a:rPr lang="tr-TR" dirty="0" smtClean="0"/>
              <a:t> </a:t>
            </a:r>
            <a:r>
              <a:rPr lang="tr-TR" dirty="0" err="1" smtClean="0"/>
              <a:t>cancer</a:t>
            </a:r>
            <a:r>
              <a:rPr lang="tr-TR" dirty="0" smtClean="0"/>
              <a:t>. </a:t>
            </a:r>
            <a:r>
              <a:rPr lang="tr-TR" dirty="0" err="1" smtClean="0"/>
              <a:t>Am</a:t>
            </a:r>
            <a:r>
              <a:rPr lang="tr-TR" dirty="0" smtClean="0"/>
              <a:t> J </a:t>
            </a:r>
            <a:r>
              <a:rPr lang="tr-TR" dirty="0" err="1" smtClean="0"/>
              <a:t>Clin</a:t>
            </a:r>
            <a:r>
              <a:rPr lang="tr-TR" dirty="0" smtClean="0"/>
              <a:t> </a:t>
            </a:r>
            <a:r>
              <a:rPr lang="tr-TR" dirty="0" err="1" smtClean="0"/>
              <a:t>Pathol</a:t>
            </a:r>
            <a:r>
              <a:rPr lang="tr-TR" dirty="0" smtClean="0"/>
              <a:t> 2012;137:516-542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0318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b="1" i="1" dirty="0" smtClean="0">
                <a:solidFill>
                  <a:srgbClr val="FF0000"/>
                </a:solidFill>
              </a:rPr>
              <a:t>65 Yaş Üstü </a:t>
            </a:r>
            <a:endParaRPr lang="tr-TR" b="1" i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Öneri:</a:t>
            </a:r>
          </a:p>
          <a:p>
            <a:pPr lvl="1"/>
            <a:r>
              <a:rPr lang="tr-TR" dirty="0" smtClean="0"/>
              <a:t>Daha önce yeterli tarama yapılmış,</a:t>
            </a:r>
          </a:p>
          <a:p>
            <a:pPr lvl="1"/>
            <a:r>
              <a:rPr lang="tr-TR" dirty="0" smtClean="0"/>
              <a:t>Önceki 20 yıl içinde CIN2+ olmayan		</a:t>
            </a:r>
          </a:p>
          <a:p>
            <a:pPr lvl="1">
              <a:buNone/>
            </a:pPr>
            <a:r>
              <a:rPr lang="tr-TR" dirty="0" smtClean="0"/>
              <a:t>	kadınlarda herhangi bir taramaya gerek yoktur</a:t>
            </a:r>
          </a:p>
          <a:p>
            <a:pPr lvl="1">
              <a:buNone/>
            </a:pPr>
            <a:endParaRPr lang="tr-TR" dirty="0" smtClean="0"/>
          </a:p>
          <a:p>
            <a:r>
              <a:rPr lang="tr-TR" dirty="0"/>
              <a:t>HPV enfeksiyonunun doğal seyri bu yaş kadınlarda da aynı (yaşın bir etkisi yok)</a:t>
            </a:r>
          </a:p>
          <a:p>
            <a:pPr lvl="1"/>
            <a:r>
              <a:rPr lang="tr-TR" dirty="0"/>
              <a:t>Çoğu kadında kendiliğinden geçer</a:t>
            </a:r>
          </a:p>
          <a:p>
            <a:pPr lvl="1"/>
            <a:r>
              <a:rPr lang="tr-TR" dirty="0"/>
              <a:t>Transformasyon </a:t>
            </a:r>
            <a:r>
              <a:rPr lang="tr-TR" dirty="0" err="1"/>
              <a:t>zonu</a:t>
            </a:r>
            <a:r>
              <a:rPr lang="tr-TR" dirty="0"/>
              <a:t> daha küçük</a:t>
            </a:r>
          </a:p>
          <a:p>
            <a:pPr lvl="1"/>
            <a:endParaRPr lang="tr-TR" dirty="0" smtClean="0"/>
          </a:p>
          <a:p>
            <a:pPr lvl="1"/>
            <a:endParaRPr lang="tr-TR" dirty="0" smtClean="0"/>
          </a:p>
          <a:p>
            <a:pPr lvl="2"/>
            <a:r>
              <a:rPr lang="tr-TR" dirty="0" smtClean="0"/>
              <a:t>Yeterli negatif tarama: </a:t>
            </a:r>
          </a:p>
          <a:p>
            <a:pPr lvl="3"/>
            <a:r>
              <a:rPr lang="tr-TR" sz="2400" dirty="0" smtClean="0"/>
              <a:t>Son 10 yıl içinde arka  arkaya 3 negatif sitoloji veya arka arkaya 2 negatif </a:t>
            </a:r>
            <a:r>
              <a:rPr lang="tr-TR" sz="2400" dirty="0" err="1" smtClean="0"/>
              <a:t>co</a:t>
            </a:r>
            <a:r>
              <a:rPr lang="tr-TR" sz="2400" dirty="0" smtClean="0"/>
              <a:t>-test</a:t>
            </a:r>
          </a:p>
          <a:p>
            <a:pPr lvl="3"/>
            <a:r>
              <a:rPr lang="tr-TR" sz="2400" dirty="0" smtClean="0"/>
              <a:t>Son yapılan test son 5 yıl içinde yapılmış olmalı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496644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r-TR" b="1" i="1" dirty="0" err="1" smtClean="0">
                <a:solidFill>
                  <a:srgbClr val="FF0000"/>
                </a:solidFill>
              </a:rPr>
              <a:t>Histerektomi</a:t>
            </a:r>
            <a:r>
              <a:rPr lang="tr-TR" b="1" i="1" dirty="0" smtClean="0">
                <a:solidFill>
                  <a:srgbClr val="FF0000"/>
                </a:solidFill>
              </a:rPr>
              <a:t> Olup CIN2+ </a:t>
            </a:r>
            <a:r>
              <a:rPr lang="tr-TR" b="1" i="1" dirty="0" err="1">
                <a:solidFill>
                  <a:srgbClr val="FF0000"/>
                </a:solidFill>
              </a:rPr>
              <a:t>A</a:t>
            </a:r>
            <a:r>
              <a:rPr lang="tr-TR" b="1" i="1" dirty="0" err="1" smtClean="0">
                <a:solidFill>
                  <a:srgbClr val="FF0000"/>
                </a:solidFill>
              </a:rPr>
              <a:t>namnezi</a:t>
            </a:r>
            <a:r>
              <a:rPr lang="tr-TR" b="1" i="1" dirty="0" smtClean="0">
                <a:solidFill>
                  <a:srgbClr val="FF0000"/>
                </a:solidFill>
              </a:rPr>
              <a:t> Olmayanlar</a:t>
            </a:r>
            <a:endParaRPr lang="tr-TR" b="1" i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171450" indent="-571500"/>
            <a:endParaRPr lang="tr-TR" sz="4000" dirty="0" smtClean="0"/>
          </a:p>
          <a:p>
            <a:pPr marL="171450" indent="-571500"/>
            <a:r>
              <a:rPr lang="tr-TR" sz="4000" dirty="0" smtClean="0"/>
              <a:t>Tarama bu grupta yapılmamalı</a:t>
            </a:r>
          </a:p>
          <a:p>
            <a:pPr marL="857250" lvl="2" indent="-457200"/>
            <a:r>
              <a:rPr lang="tr-TR" dirty="0"/>
              <a:t>V</a:t>
            </a:r>
            <a:r>
              <a:rPr lang="tr-TR" sz="2800" dirty="0" smtClean="0"/>
              <a:t>ajinada kanser riski çok nadir </a:t>
            </a:r>
            <a:r>
              <a:rPr lang="tr-TR" dirty="0" smtClean="0"/>
              <a:t>(0.69/100,000)</a:t>
            </a:r>
          </a:p>
          <a:p>
            <a:pPr marL="857250" lvl="2" indent="-457200"/>
            <a:r>
              <a:rPr lang="tr-TR" sz="2800" dirty="0" smtClean="0"/>
              <a:t>Bir vajinal </a:t>
            </a:r>
            <a:r>
              <a:rPr lang="tr-TR" sz="2800" dirty="0" err="1" smtClean="0"/>
              <a:t>displazi</a:t>
            </a:r>
            <a:r>
              <a:rPr lang="tr-TR" sz="2800" dirty="0" smtClean="0"/>
              <a:t> bulunması için 663 vajinal </a:t>
            </a:r>
            <a:r>
              <a:rPr lang="tr-TR" sz="2800" dirty="0" err="1" smtClean="0"/>
              <a:t>cuff</a:t>
            </a:r>
            <a:r>
              <a:rPr lang="tr-TR" sz="2800" dirty="0" smtClean="0"/>
              <a:t> sitolojisi yapılması gerekir</a:t>
            </a:r>
            <a:endParaRPr lang="tr-TR" dirty="0" smtClean="0"/>
          </a:p>
        </p:txBody>
      </p:sp>
      <p:sp>
        <p:nvSpPr>
          <p:cNvPr id="5" name="4 Metin kutusu"/>
          <p:cNvSpPr txBox="1"/>
          <p:nvPr/>
        </p:nvSpPr>
        <p:spPr>
          <a:xfrm>
            <a:off x="179512" y="6381328"/>
            <a:ext cx="82444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/>
              <a:t>Piscitelli JT, Bastian LA, Wilkes A, et al. Cytologic screening</a:t>
            </a:r>
            <a:r>
              <a:rPr lang="tr-TR" sz="1100" dirty="0" smtClean="0"/>
              <a:t> a</a:t>
            </a:r>
            <a:r>
              <a:rPr lang="en-US" sz="1100" dirty="0" err="1" smtClean="0"/>
              <a:t>fter</a:t>
            </a:r>
            <a:r>
              <a:rPr lang="en-US" sz="1100" dirty="0" smtClean="0"/>
              <a:t> hysterectomy for benign disease. </a:t>
            </a:r>
            <a:r>
              <a:rPr lang="en-US" sz="1100" i="1" dirty="0" smtClean="0"/>
              <a:t>Am J </a:t>
            </a:r>
            <a:r>
              <a:rPr lang="en-US" sz="1100" i="1" dirty="0" err="1" smtClean="0"/>
              <a:t>Obstet</a:t>
            </a:r>
            <a:r>
              <a:rPr lang="en-US" sz="1100" i="1" dirty="0" smtClean="0"/>
              <a:t> Gynecol.</a:t>
            </a:r>
            <a:r>
              <a:rPr lang="tr-TR" sz="1100" i="1" dirty="0" smtClean="0"/>
              <a:t> </a:t>
            </a:r>
            <a:r>
              <a:rPr lang="tr-TR" sz="1100" dirty="0" smtClean="0"/>
              <a:t>1995;173:424-430.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2430629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r-TR" b="1" i="1" dirty="0" smtClean="0">
                <a:solidFill>
                  <a:srgbClr val="FF0000"/>
                </a:solidFill>
              </a:rPr>
              <a:t/>
            </a:r>
            <a:br>
              <a:rPr lang="tr-TR" b="1" i="1" dirty="0" smtClean="0">
                <a:solidFill>
                  <a:srgbClr val="FF0000"/>
                </a:solidFill>
              </a:rPr>
            </a:br>
            <a:r>
              <a:rPr lang="tr-TR" b="1" i="1" dirty="0" smtClean="0">
                <a:solidFill>
                  <a:srgbClr val="FF0000"/>
                </a:solidFill>
              </a:rPr>
              <a:t>CIN2, CIN3 veya AIS </a:t>
            </a:r>
            <a:r>
              <a:rPr lang="tr-TR" b="1" i="1" dirty="0" err="1">
                <a:solidFill>
                  <a:srgbClr val="FF0000"/>
                </a:solidFill>
              </a:rPr>
              <a:t>A</a:t>
            </a:r>
            <a:r>
              <a:rPr lang="tr-TR" b="1" i="1" dirty="0" err="1" smtClean="0">
                <a:solidFill>
                  <a:srgbClr val="FF0000"/>
                </a:solidFill>
              </a:rPr>
              <a:t>namnezi</a:t>
            </a:r>
            <a:r>
              <a:rPr lang="tr-TR" b="1" i="1" dirty="0" smtClean="0">
                <a:solidFill>
                  <a:srgbClr val="FF0000"/>
                </a:solidFill>
              </a:rPr>
              <a:t> Olanlar</a:t>
            </a:r>
            <a:endParaRPr lang="tr-TR" b="1" i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tr-TR" dirty="0"/>
          </a:p>
          <a:p>
            <a:r>
              <a:rPr lang="tr-TR" dirty="0" smtClean="0"/>
              <a:t>CIN2, CIN3, </a:t>
            </a:r>
            <a:r>
              <a:rPr lang="tr-TR" dirty="0" err="1" smtClean="0"/>
              <a:t>AIS’in</a:t>
            </a:r>
            <a:r>
              <a:rPr lang="tr-TR" dirty="0" smtClean="0"/>
              <a:t> tedavisi sonrasında rutin tarama en az 20 yıl devam etmeli. </a:t>
            </a:r>
          </a:p>
          <a:p>
            <a:r>
              <a:rPr lang="tr-TR" dirty="0" smtClean="0"/>
              <a:t>1 ve 2. yıl </a:t>
            </a:r>
            <a:r>
              <a:rPr lang="tr-TR" dirty="0" err="1" smtClean="0"/>
              <a:t>co</a:t>
            </a:r>
            <a:r>
              <a:rPr lang="tr-TR" dirty="0" smtClean="0"/>
              <a:t>-test, 3 yıl sonra tekrar </a:t>
            </a:r>
            <a:r>
              <a:rPr lang="tr-TR" dirty="0" err="1" smtClean="0"/>
              <a:t>co</a:t>
            </a:r>
            <a:r>
              <a:rPr lang="tr-TR" dirty="0" smtClean="0"/>
              <a:t>-test ve sonrasında rutin tarama. </a:t>
            </a:r>
          </a:p>
          <a:p>
            <a:pPr lvl="1"/>
            <a:r>
              <a:rPr lang="tr-TR" dirty="0" smtClean="0"/>
              <a:t>Yaş 65’i geçse dahi…</a:t>
            </a:r>
          </a:p>
          <a:p>
            <a:pPr lvl="2"/>
            <a:endParaRPr lang="tr-TR" dirty="0" smtClean="0"/>
          </a:p>
          <a:p>
            <a:pPr marL="457200" lvl="1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</p:txBody>
      </p:sp>
      <p:sp>
        <p:nvSpPr>
          <p:cNvPr id="5" name="4 Metin kutusu"/>
          <p:cNvSpPr txBox="1"/>
          <p:nvPr/>
        </p:nvSpPr>
        <p:spPr>
          <a:xfrm>
            <a:off x="395536" y="6237312"/>
            <a:ext cx="7488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 smtClean="0"/>
              <a:t>Melnikow J, McGahan C, Sawaya GF, et al. Cervical</a:t>
            </a:r>
            <a:r>
              <a:rPr lang="tr-TR" sz="1100" dirty="0" smtClean="0"/>
              <a:t> </a:t>
            </a:r>
            <a:r>
              <a:rPr lang="en-US" sz="1100" dirty="0" smtClean="0"/>
              <a:t>intraepithelial </a:t>
            </a:r>
            <a:r>
              <a:rPr lang="en-US" sz="1100" dirty="0" err="1" smtClean="0"/>
              <a:t>neoplasia</a:t>
            </a:r>
            <a:r>
              <a:rPr lang="en-US" sz="1100" dirty="0" smtClean="0"/>
              <a:t> outcomes after treatment: long-term</a:t>
            </a:r>
            <a:r>
              <a:rPr lang="tr-TR" sz="1100" dirty="0" smtClean="0"/>
              <a:t> </a:t>
            </a:r>
            <a:r>
              <a:rPr lang="en-US" sz="1100" dirty="0" smtClean="0"/>
              <a:t>follow-up from the British Columbia Cohort Study. </a:t>
            </a:r>
            <a:r>
              <a:rPr lang="en-US" sz="1100" i="1" dirty="0" smtClean="0"/>
              <a:t>J </a:t>
            </a:r>
            <a:r>
              <a:rPr lang="en-US" sz="1100" i="1" dirty="0" err="1" smtClean="0"/>
              <a:t>Natl</a:t>
            </a:r>
            <a:r>
              <a:rPr lang="tr-TR" sz="1100" i="1" dirty="0" smtClean="0"/>
              <a:t> </a:t>
            </a:r>
            <a:r>
              <a:rPr lang="tr-TR" sz="1100" i="1" dirty="0" err="1" smtClean="0"/>
              <a:t>Cancer</a:t>
            </a:r>
            <a:r>
              <a:rPr lang="tr-TR" sz="1100" i="1" dirty="0" smtClean="0"/>
              <a:t> </a:t>
            </a:r>
            <a:r>
              <a:rPr lang="tr-TR" sz="1100" i="1" dirty="0" err="1" smtClean="0"/>
              <a:t>Inst</a:t>
            </a:r>
            <a:r>
              <a:rPr lang="tr-TR" sz="1100" i="1" dirty="0" smtClean="0"/>
              <a:t>. 2009;101:721-728.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28006349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0"/>
            <a:ext cx="4499992" cy="592932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                            </a:t>
            </a:r>
            <a:r>
              <a:rPr lang="tr-TR" b="1" i="1" dirty="0" smtClean="0">
                <a:solidFill>
                  <a:srgbClr val="FF0000"/>
                </a:solidFill>
              </a:rPr>
              <a:t>  Özet</a:t>
            </a:r>
          </a:p>
          <a:p>
            <a:endParaRPr lang="tr-TR" sz="2800" dirty="0" smtClean="0"/>
          </a:p>
          <a:p>
            <a:r>
              <a:rPr lang="tr-TR" sz="2800" dirty="0" smtClean="0"/>
              <a:t>Başlangıç: 21 yaş</a:t>
            </a:r>
          </a:p>
          <a:p>
            <a:r>
              <a:rPr lang="tr-TR" sz="2800" dirty="0" smtClean="0"/>
              <a:t>21-29 yaş arası: 3 yılda bir </a:t>
            </a:r>
            <a:r>
              <a:rPr lang="tr-TR" sz="2800" dirty="0" err="1" smtClean="0"/>
              <a:t>smear</a:t>
            </a:r>
            <a:endParaRPr lang="tr-TR" sz="2800" dirty="0" smtClean="0"/>
          </a:p>
          <a:p>
            <a:r>
              <a:rPr lang="tr-TR" sz="2800" dirty="0" smtClean="0"/>
              <a:t>30-65 yaş arası: </a:t>
            </a:r>
          </a:p>
          <a:p>
            <a:pPr lvl="1"/>
            <a:r>
              <a:rPr lang="tr-TR" sz="2600" dirty="0" smtClean="0"/>
              <a:t>3 yılda bir yalnızca </a:t>
            </a:r>
            <a:r>
              <a:rPr lang="tr-TR" sz="2600" dirty="0" err="1" smtClean="0"/>
              <a:t>smear</a:t>
            </a:r>
            <a:r>
              <a:rPr lang="tr-TR" sz="2600" dirty="0" smtClean="0"/>
              <a:t> </a:t>
            </a:r>
          </a:p>
          <a:p>
            <a:pPr lvl="1"/>
            <a:r>
              <a:rPr lang="tr-TR" sz="2600" dirty="0" smtClean="0"/>
              <a:t>Yada 5 </a:t>
            </a:r>
            <a:r>
              <a:rPr lang="tr-TR" sz="2600" dirty="0"/>
              <a:t>yılda bir </a:t>
            </a:r>
            <a:r>
              <a:rPr lang="tr-TR" sz="2600" dirty="0" err="1" smtClean="0"/>
              <a:t>co</a:t>
            </a:r>
            <a:r>
              <a:rPr lang="tr-TR" sz="2600" dirty="0" smtClean="0"/>
              <a:t>-test.</a:t>
            </a:r>
          </a:p>
          <a:p>
            <a:r>
              <a:rPr lang="tr-TR" sz="2800" dirty="0" smtClean="0"/>
              <a:t>65 yaş üzeri: Tarama gereksiz</a:t>
            </a:r>
          </a:p>
          <a:p>
            <a:r>
              <a:rPr lang="tr-TR" sz="2800" dirty="0" err="1" smtClean="0"/>
              <a:t>Histerektomi</a:t>
            </a:r>
            <a:r>
              <a:rPr lang="tr-TR" sz="2800" dirty="0" smtClean="0"/>
              <a:t> sonrası: Tarama gereksiz</a:t>
            </a:r>
          </a:p>
          <a:p>
            <a:r>
              <a:rPr lang="tr-TR" sz="2800" dirty="0" smtClean="0"/>
              <a:t>CIN 2+ öyküsü: 20 yıl süreyle tarama</a:t>
            </a:r>
          </a:p>
          <a:p>
            <a:endParaRPr lang="tr-TR" sz="2800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95A4C-809E-4890-81AE-9D3568CFE66F}" type="slidenum">
              <a:rPr lang="tr-TR" smtClean="0">
                <a:solidFill>
                  <a:srgbClr val="1F497D"/>
                </a:solidFill>
              </a:rPr>
              <a:pPr/>
              <a:t>24</a:t>
            </a:fld>
            <a:endParaRPr lang="tr-TR">
              <a:solidFill>
                <a:srgbClr val="1F497D"/>
              </a:solidFill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07504" y="6021288"/>
            <a:ext cx="9144000" cy="646331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i="0" dirty="0">
                <a:solidFill>
                  <a:prstClr val="white"/>
                </a:solidFill>
                <a:latin typeface="Tahoma" pitchFamily="34" charset="0"/>
                <a:cs typeface="Arial" charset="0"/>
              </a:rPr>
              <a:t>Tarama Önerileri </a:t>
            </a:r>
          </a:p>
          <a:p>
            <a:pPr>
              <a:defRPr/>
            </a:pPr>
            <a:r>
              <a:rPr lang="tr-TR" i="0" dirty="0" smtClean="0">
                <a:solidFill>
                  <a:prstClr val="white"/>
                </a:solidFill>
                <a:latin typeface="Tahoma" pitchFamily="34" charset="0"/>
                <a:cs typeface="Arial" charset="0"/>
              </a:rPr>
              <a:t>(ASCCP-ACOG-NCCN ( </a:t>
            </a:r>
            <a:r>
              <a:rPr lang="tr-TR" i="0" dirty="0" err="1" smtClean="0">
                <a:solidFill>
                  <a:prstClr val="white"/>
                </a:solidFill>
                <a:latin typeface="Tahoma" pitchFamily="34" charset="0"/>
                <a:cs typeface="Arial" charset="0"/>
              </a:rPr>
              <a:t>National</a:t>
            </a:r>
            <a:r>
              <a:rPr lang="tr-TR" i="0" dirty="0" smtClean="0">
                <a:solidFill>
                  <a:prstClr val="white"/>
                </a:solidFill>
                <a:latin typeface="Tahoma" pitchFamily="34" charset="0"/>
                <a:cs typeface="Arial" charset="0"/>
              </a:rPr>
              <a:t> </a:t>
            </a:r>
            <a:r>
              <a:rPr lang="tr-TR" i="0" dirty="0" err="1" smtClean="0">
                <a:solidFill>
                  <a:prstClr val="white"/>
                </a:solidFill>
                <a:latin typeface="Tahoma" pitchFamily="34" charset="0"/>
                <a:cs typeface="Arial" charset="0"/>
              </a:rPr>
              <a:t>Comprehensive</a:t>
            </a:r>
            <a:r>
              <a:rPr lang="tr-TR" i="0" dirty="0" smtClean="0">
                <a:solidFill>
                  <a:prstClr val="white"/>
                </a:solidFill>
                <a:latin typeface="Tahoma" pitchFamily="34" charset="0"/>
                <a:cs typeface="Arial" charset="0"/>
              </a:rPr>
              <a:t> </a:t>
            </a:r>
            <a:r>
              <a:rPr lang="tr-TR" i="0" dirty="0" err="1" smtClean="0">
                <a:solidFill>
                  <a:prstClr val="white"/>
                </a:solidFill>
                <a:latin typeface="Tahoma" pitchFamily="34" charset="0"/>
                <a:cs typeface="Arial" charset="0"/>
              </a:rPr>
              <a:t>Cancer</a:t>
            </a:r>
            <a:r>
              <a:rPr lang="tr-TR" i="0" dirty="0" smtClean="0">
                <a:solidFill>
                  <a:prstClr val="white"/>
                </a:solidFill>
                <a:latin typeface="Tahoma" pitchFamily="34" charset="0"/>
                <a:cs typeface="Arial" charset="0"/>
              </a:rPr>
              <a:t> Network-2012)</a:t>
            </a:r>
            <a:endParaRPr lang="tr-TR" i="0" dirty="0">
              <a:solidFill>
                <a:prstClr val="white"/>
              </a:solidFill>
              <a:latin typeface="Tahoma" pitchFamily="34" charset="0"/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80" y="0"/>
            <a:ext cx="4801424" cy="604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2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981393" y="1206500"/>
            <a:ext cx="7772400" cy="1362075"/>
          </a:xfrm>
          <a:solidFill>
            <a:srgbClr val="FFC000"/>
          </a:solidFill>
        </p:spPr>
        <p:txBody>
          <a:bodyPr/>
          <a:lstStyle/>
          <a:p>
            <a:r>
              <a:rPr lang="tr-TR" dirty="0" smtClean="0"/>
              <a:t>ASCCP </a:t>
            </a:r>
            <a:r>
              <a:rPr lang="tr-TR" dirty="0" err="1" smtClean="0"/>
              <a:t>Guidelines</a:t>
            </a:r>
            <a:r>
              <a:rPr lang="tr-TR" dirty="0" smtClean="0"/>
              <a:t>; </a:t>
            </a:r>
            <a:r>
              <a:rPr lang="tr-TR" dirty="0" err="1" smtClean="0"/>
              <a:t>Smear</a:t>
            </a:r>
            <a:r>
              <a:rPr lang="tr-TR" dirty="0" smtClean="0"/>
              <a:t> </a:t>
            </a:r>
            <a:r>
              <a:rPr lang="tr-TR" dirty="0" err="1" smtClean="0"/>
              <a:t>yönetİmİ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3200" dirty="0" err="1" smtClean="0">
                <a:solidFill>
                  <a:schemeClr val="tx1"/>
                </a:solidFill>
              </a:rPr>
              <a:t>Massad</a:t>
            </a:r>
            <a:r>
              <a:rPr lang="tr-TR" sz="3200" dirty="0" smtClean="0">
                <a:solidFill>
                  <a:schemeClr val="tx1"/>
                </a:solidFill>
              </a:rPr>
              <a:t> LS, J </a:t>
            </a:r>
            <a:r>
              <a:rPr lang="tr-TR" sz="3200" dirty="0" err="1" smtClean="0">
                <a:solidFill>
                  <a:schemeClr val="tx1"/>
                </a:solidFill>
              </a:rPr>
              <a:t>Low</a:t>
            </a:r>
            <a:r>
              <a:rPr lang="tr-TR" sz="3200" dirty="0" smtClean="0">
                <a:solidFill>
                  <a:schemeClr val="tx1"/>
                </a:solidFill>
              </a:rPr>
              <a:t> Gen </a:t>
            </a:r>
            <a:r>
              <a:rPr lang="tr-TR" sz="3200" dirty="0" err="1" smtClean="0">
                <a:solidFill>
                  <a:schemeClr val="tx1"/>
                </a:solidFill>
              </a:rPr>
              <a:t>Tract</a:t>
            </a:r>
            <a:r>
              <a:rPr lang="tr-TR" sz="3200" dirty="0" smtClean="0">
                <a:solidFill>
                  <a:schemeClr val="tx1"/>
                </a:solidFill>
              </a:rPr>
              <a:t> </a:t>
            </a:r>
            <a:r>
              <a:rPr lang="tr-TR" sz="3200" dirty="0" err="1" smtClean="0">
                <a:solidFill>
                  <a:schemeClr val="tx1"/>
                </a:solidFill>
              </a:rPr>
              <a:t>Dis</a:t>
            </a:r>
            <a:r>
              <a:rPr lang="tr-TR" sz="3200" dirty="0" smtClean="0">
                <a:solidFill>
                  <a:schemeClr val="tx1"/>
                </a:solidFill>
              </a:rPr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2307350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821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980727"/>
            <a:ext cx="9143999" cy="587727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endParaRPr lang="tr-TR" sz="2400" b="1" dirty="0" smtClean="0"/>
          </a:p>
          <a:p>
            <a:r>
              <a:rPr lang="tr-TR" sz="2800" b="1" dirty="0" smtClean="0"/>
              <a:t>Yetersiz </a:t>
            </a:r>
            <a:r>
              <a:rPr lang="tr-TR" sz="2800" b="1" dirty="0"/>
              <a:t>sitoloji </a:t>
            </a:r>
            <a:r>
              <a:rPr lang="tr-TR" sz="2800" dirty="0"/>
              <a:t>HPV testi (-) olsa bile, </a:t>
            </a:r>
            <a:r>
              <a:rPr lang="tr-TR" sz="2800" b="1" dirty="0"/>
              <a:t>tekrar </a:t>
            </a:r>
            <a:r>
              <a:rPr lang="tr-TR" sz="2800" b="1" dirty="0" smtClean="0"/>
              <a:t>gerektirir</a:t>
            </a:r>
            <a:endParaRPr lang="tr-TR" sz="2800" dirty="0" smtClean="0"/>
          </a:p>
          <a:p>
            <a:r>
              <a:rPr lang="tr-TR" sz="2800" dirty="0" smtClean="0"/>
              <a:t>Sitoloji negatif </a:t>
            </a:r>
            <a:r>
              <a:rPr lang="tr-TR" sz="2800" dirty="0" err="1" smtClean="0"/>
              <a:t>endoservikal</a:t>
            </a:r>
            <a:r>
              <a:rPr lang="tr-TR" sz="2800" dirty="0" smtClean="0"/>
              <a:t> hücre yok erken </a:t>
            </a:r>
            <a:r>
              <a:rPr lang="tr-TR" sz="2800" dirty="0" err="1" smtClean="0"/>
              <a:t>smear</a:t>
            </a:r>
            <a:r>
              <a:rPr lang="tr-TR" sz="2800" dirty="0" smtClean="0"/>
              <a:t> tekrarına gerek yok</a:t>
            </a:r>
          </a:p>
          <a:p>
            <a:r>
              <a:rPr lang="tr-TR" sz="2800" dirty="0" err="1" smtClean="0"/>
              <a:t>ECC’de</a:t>
            </a:r>
            <a:r>
              <a:rPr lang="tr-TR" sz="2800" dirty="0" smtClean="0"/>
              <a:t> CIN 1, CIN 1 olarak yönetilmelidir, (+) ECC olarak değil</a:t>
            </a:r>
            <a:endParaRPr lang="tr-TR" sz="2800" b="1" dirty="0" smtClean="0"/>
          </a:p>
          <a:p>
            <a:r>
              <a:rPr lang="tr-TR" sz="2800" b="1" dirty="0" smtClean="0"/>
              <a:t>ASC-</a:t>
            </a:r>
            <a:r>
              <a:rPr lang="tr-TR" sz="2800" b="1" dirty="0" err="1" smtClean="0"/>
              <a:t>US</a:t>
            </a:r>
            <a:r>
              <a:rPr lang="tr-TR" sz="2800" dirty="0" err="1" smtClean="0"/>
              <a:t>’ta</a:t>
            </a:r>
            <a:r>
              <a:rPr lang="tr-TR" sz="2800" dirty="0" smtClean="0"/>
              <a:t> </a:t>
            </a:r>
            <a:r>
              <a:rPr lang="tr-TR" sz="2800" i="1" dirty="0" smtClean="0"/>
              <a:t>direk </a:t>
            </a:r>
            <a:r>
              <a:rPr lang="tr-TR" sz="2800" i="1" dirty="0" err="1" smtClean="0"/>
              <a:t>kolposkopi</a:t>
            </a:r>
            <a:r>
              <a:rPr lang="tr-TR" sz="2800" i="1" dirty="0" smtClean="0"/>
              <a:t> </a:t>
            </a:r>
            <a:r>
              <a:rPr lang="tr-TR" sz="2800" dirty="0" smtClean="0"/>
              <a:t>artık bir seçenek değildir</a:t>
            </a:r>
            <a:endParaRPr lang="tr-TR" sz="2800" b="1" dirty="0" smtClean="0"/>
          </a:p>
          <a:p>
            <a:r>
              <a:rPr lang="tr-TR" sz="2800" b="1" dirty="0" smtClean="0"/>
              <a:t>ASC-</a:t>
            </a:r>
            <a:r>
              <a:rPr lang="tr-TR" sz="2800" b="1" dirty="0" err="1" smtClean="0"/>
              <a:t>US</a:t>
            </a:r>
            <a:r>
              <a:rPr lang="tr-TR" sz="2800" dirty="0" err="1" smtClean="0"/>
              <a:t>’ta</a:t>
            </a:r>
            <a:r>
              <a:rPr lang="tr-TR" sz="2800" dirty="0" smtClean="0"/>
              <a:t> </a:t>
            </a:r>
            <a:r>
              <a:rPr lang="tr-TR" sz="2800" dirty="0" err="1" smtClean="0"/>
              <a:t>smear</a:t>
            </a:r>
            <a:r>
              <a:rPr lang="tr-TR" sz="2800" dirty="0" smtClean="0"/>
              <a:t> </a:t>
            </a:r>
            <a:r>
              <a:rPr lang="tr-TR" sz="2800" b="1" dirty="0" smtClean="0"/>
              <a:t>sadece 12. ayda</a:t>
            </a:r>
            <a:r>
              <a:rPr lang="tr-TR" sz="2800" dirty="0" smtClean="0"/>
              <a:t> tekrarlanır, 6  ayda değil </a:t>
            </a:r>
          </a:p>
          <a:p>
            <a:r>
              <a:rPr lang="tr-TR" sz="2800" dirty="0" smtClean="0"/>
              <a:t>HPV testi(+) </a:t>
            </a:r>
            <a:r>
              <a:rPr lang="tr-TR" sz="2800" b="1" dirty="0" smtClean="0"/>
              <a:t>sitoloji (-) </a:t>
            </a:r>
            <a:r>
              <a:rPr lang="tr-TR" sz="2800" dirty="0" smtClean="0"/>
              <a:t>HPV tip </a:t>
            </a:r>
            <a:r>
              <a:rPr lang="tr-TR" sz="2800" b="1" dirty="0" smtClean="0"/>
              <a:t>16/18 (+) </a:t>
            </a:r>
            <a:r>
              <a:rPr lang="tr-TR" sz="2800" b="1" dirty="0" err="1" smtClean="0"/>
              <a:t>kolposkopi</a:t>
            </a:r>
            <a:endParaRPr lang="tr-TR" sz="2800" b="1" dirty="0" smtClean="0"/>
          </a:p>
          <a:p>
            <a:r>
              <a:rPr lang="tr-TR" sz="2800" dirty="0" smtClean="0"/>
              <a:t>HPV testi(+) Sitoloji ≥ ASCUS </a:t>
            </a:r>
            <a:r>
              <a:rPr lang="tr-TR" sz="2800" dirty="0" err="1" smtClean="0"/>
              <a:t>genotip</a:t>
            </a:r>
            <a:r>
              <a:rPr lang="tr-TR" sz="2800" dirty="0" smtClean="0"/>
              <a:t> yapmadan </a:t>
            </a:r>
            <a:r>
              <a:rPr lang="tr-TR" sz="2800" b="1" dirty="0" err="1" smtClean="0"/>
              <a:t>kolposkopi</a:t>
            </a:r>
            <a:endParaRPr lang="tr-TR" sz="2800" b="1" dirty="0" smtClean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 smtClean="0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tr-TR" b="1" i="1" dirty="0" smtClean="0">
                <a:solidFill>
                  <a:srgbClr val="FF0000"/>
                </a:solidFill>
              </a:rPr>
              <a:t>Yeni Kılavuzdaki Değişiklikler</a:t>
            </a:r>
            <a:endParaRPr lang="tr-T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7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Yetersiz sitoloji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tr-TR" dirty="0" smtClean="0"/>
              <a:t>Tüm sitoloji preparatlarının &lt; 1%’i</a:t>
            </a:r>
          </a:p>
          <a:p>
            <a:endParaRPr lang="tr-TR" dirty="0"/>
          </a:p>
          <a:p>
            <a:r>
              <a:rPr lang="tr-TR" dirty="0" smtClean="0"/>
              <a:t>Konvansiyonel </a:t>
            </a:r>
            <a:r>
              <a:rPr lang="tr-TR" dirty="0" err="1" smtClean="0"/>
              <a:t>smearde</a:t>
            </a:r>
            <a:r>
              <a:rPr lang="tr-TR" dirty="0" smtClean="0"/>
              <a:t> 8000-12000’den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Sıvı bazlıda  5000’den az hücre olması</a:t>
            </a:r>
          </a:p>
        </p:txBody>
      </p:sp>
    </p:spTree>
    <p:extLst>
      <p:ext uri="{BB962C8B-B14F-4D97-AF65-F5344CB8AC3E}">
        <p14:creationId xmlns:p14="http://schemas.microsoft.com/office/powerpoint/2010/main" val="217151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26 Düz Ok Bağlayıcısı"/>
          <p:cNvCxnSpPr/>
          <p:nvPr/>
        </p:nvCxnSpPr>
        <p:spPr bwMode="auto">
          <a:xfrm rot="5400000">
            <a:off x="3185020" y="5896100"/>
            <a:ext cx="330900" cy="52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29 Düz Ok Bağlayıcısı"/>
          <p:cNvCxnSpPr/>
          <p:nvPr/>
        </p:nvCxnSpPr>
        <p:spPr bwMode="auto">
          <a:xfrm rot="16200000" flipH="1">
            <a:off x="972741" y="5948140"/>
            <a:ext cx="285754" cy="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347864" y="4365104"/>
            <a:ext cx="0" cy="4320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187624" y="4797152"/>
            <a:ext cx="0" cy="43204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724128" y="4797152"/>
            <a:ext cx="0" cy="43204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26 Düz Ok Bağlayıcısı"/>
          <p:cNvCxnSpPr/>
          <p:nvPr/>
        </p:nvCxnSpPr>
        <p:spPr bwMode="auto">
          <a:xfrm rot="5400000">
            <a:off x="5489276" y="5896100"/>
            <a:ext cx="330900" cy="52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060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i="1" dirty="0" err="1" smtClean="0">
                <a:solidFill>
                  <a:srgbClr val="FF0000"/>
                </a:solidFill>
              </a:rPr>
              <a:t>Servikal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tr-TR" b="1" i="1" dirty="0" smtClean="0">
                <a:solidFill>
                  <a:srgbClr val="FF0000"/>
                </a:solidFill>
              </a:rPr>
              <a:t>Kanser Tarama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4800" dirty="0" smtClean="0"/>
              <a:t>Smear</a:t>
            </a:r>
          </a:p>
          <a:p>
            <a:pPr lvl="1"/>
            <a:r>
              <a:rPr lang="en-US" sz="3200" dirty="0" err="1" smtClean="0"/>
              <a:t>Konvansiyonel</a:t>
            </a:r>
            <a:endParaRPr lang="en-US" sz="3200" dirty="0" smtClean="0"/>
          </a:p>
          <a:p>
            <a:pPr lvl="1"/>
            <a:r>
              <a:rPr lang="en-US" sz="3200" dirty="0" err="1" smtClean="0"/>
              <a:t>Sıvı</a:t>
            </a:r>
            <a:r>
              <a:rPr lang="en-US" sz="3200" dirty="0" smtClean="0"/>
              <a:t> </a:t>
            </a:r>
            <a:r>
              <a:rPr lang="en-US" sz="3200" dirty="0" err="1" smtClean="0"/>
              <a:t>bazlı</a:t>
            </a:r>
            <a:endParaRPr lang="en-US" sz="3200" dirty="0" smtClean="0"/>
          </a:p>
          <a:p>
            <a:pPr lvl="2"/>
            <a:r>
              <a:rPr lang="tr-TR" dirty="0" smtClean="0"/>
              <a:t>CİN </a:t>
            </a:r>
            <a:r>
              <a:rPr lang="tr-TR" dirty="0"/>
              <a:t>2+ yakalama duyarlılığı ve özgüllüğü benzer.</a:t>
            </a:r>
          </a:p>
          <a:p>
            <a:pPr lvl="2"/>
            <a:r>
              <a:rPr lang="tr-TR" dirty="0"/>
              <a:t>Yanlış negatiflik % 10-35</a:t>
            </a:r>
          </a:p>
          <a:p>
            <a:pPr lvl="2"/>
            <a:r>
              <a:rPr lang="tr-TR" dirty="0"/>
              <a:t>Yanlış pozitiflik oranı % 5.</a:t>
            </a:r>
          </a:p>
          <a:p>
            <a:pPr lvl="2"/>
            <a:r>
              <a:rPr lang="tr-TR" dirty="0"/>
              <a:t>Sıvı bazlı sitolojide sıvıdan HPV </a:t>
            </a:r>
            <a:r>
              <a:rPr lang="tr-TR" dirty="0" smtClean="0"/>
              <a:t>çalışılabilir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62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0209"/>
            <a:ext cx="8229600" cy="1143000"/>
          </a:xfrm>
        </p:spPr>
        <p:txBody>
          <a:bodyPr>
            <a:noAutofit/>
          </a:bodyPr>
          <a:lstStyle/>
          <a:p>
            <a:r>
              <a:rPr lang="tr-TR" sz="3600" b="1" i="1" dirty="0" smtClean="0">
                <a:solidFill>
                  <a:srgbClr val="FF0000"/>
                </a:solidFill>
              </a:rPr>
              <a:t>Sitoloji Negatif Ancak EC/TZ Yok veya Yetersiz Olgularda Yönetim</a:t>
            </a:r>
            <a:endParaRPr lang="tr-TR" sz="3600" b="1" i="1" dirty="0">
              <a:solidFill>
                <a:srgbClr val="FF0000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2051720" y="6237312"/>
            <a:ext cx="4649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EC/TZ</a:t>
            </a:r>
            <a:r>
              <a:rPr lang="tr-TR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(</a:t>
            </a:r>
            <a:r>
              <a:rPr lang="tr-TR" sz="16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Endoservikal</a:t>
            </a:r>
            <a:r>
              <a:rPr lang="tr-TR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/Transformasyon </a:t>
            </a:r>
            <a:r>
              <a:rPr lang="tr-TR" sz="16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zon</a:t>
            </a:r>
            <a:r>
              <a:rPr lang="tr-TR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tr-TR" sz="16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komponent</a:t>
            </a:r>
            <a:r>
              <a:rPr lang="tr-TR" sz="1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)</a:t>
            </a:r>
            <a:endParaRPr lang="tr-TR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4 Dikdörtgen"/>
          <p:cNvSpPr/>
          <p:nvPr/>
        </p:nvSpPr>
        <p:spPr bwMode="auto">
          <a:xfrm>
            <a:off x="347531" y="1376772"/>
            <a:ext cx="1728192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Yaş </a:t>
            </a:r>
            <a:r>
              <a:rPr kumimoji="0" lang="tr-TR" sz="17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(21-29)</a:t>
            </a:r>
            <a:endParaRPr kumimoji="0" lang="tr-TR" sz="1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5 Dikdörtgen"/>
          <p:cNvSpPr/>
          <p:nvPr/>
        </p:nvSpPr>
        <p:spPr bwMode="auto">
          <a:xfrm>
            <a:off x="4143372" y="1285860"/>
            <a:ext cx="1728192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Yaş </a:t>
            </a:r>
            <a:r>
              <a:rPr kumimoji="0" lang="tr-TR" sz="17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≥30</a:t>
            </a:r>
            <a:endParaRPr kumimoji="0" lang="tr-TR" sz="1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6 Dikdörtgen"/>
          <p:cNvSpPr/>
          <p:nvPr/>
        </p:nvSpPr>
        <p:spPr bwMode="auto">
          <a:xfrm>
            <a:off x="3227851" y="4077072"/>
            <a:ext cx="1728192" cy="720080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HPV</a:t>
            </a:r>
            <a:r>
              <a:rPr kumimoji="0" lang="tr-T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testi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400" baseline="0" dirty="0" smtClean="0">
                <a:solidFill>
                  <a:schemeClr val="tx1"/>
                </a:solidFill>
              </a:rPr>
              <a:t>(Tercihen)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7 Dikdörtgen"/>
          <p:cNvSpPr/>
          <p:nvPr/>
        </p:nvSpPr>
        <p:spPr bwMode="auto">
          <a:xfrm>
            <a:off x="323528" y="5589240"/>
            <a:ext cx="1800200" cy="432048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Rutin tarama</a:t>
            </a:r>
          </a:p>
        </p:txBody>
      </p:sp>
      <p:sp>
        <p:nvSpPr>
          <p:cNvPr id="11" name="10 Dikdörtgen"/>
          <p:cNvSpPr/>
          <p:nvPr/>
        </p:nvSpPr>
        <p:spPr bwMode="auto">
          <a:xfrm>
            <a:off x="1755687" y="2728809"/>
            <a:ext cx="1728192" cy="353943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tr-TR" sz="1700" dirty="0" smtClean="0">
                <a:solidFill>
                  <a:schemeClr val="bg1"/>
                </a:solidFill>
              </a:rPr>
              <a:t>HPV negatif</a:t>
            </a:r>
          </a:p>
        </p:txBody>
      </p:sp>
      <p:sp>
        <p:nvSpPr>
          <p:cNvPr id="12" name="11 Dikdörtgen"/>
          <p:cNvSpPr/>
          <p:nvPr/>
        </p:nvSpPr>
        <p:spPr bwMode="auto">
          <a:xfrm>
            <a:off x="4123950" y="2728809"/>
            <a:ext cx="1728192" cy="353943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tr-TR" sz="1700" dirty="0" smtClean="0">
                <a:solidFill>
                  <a:schemeClr val="bg1"/>
                </a:solidFill>
              </a:rPr>
              <a:t>HPV bilinmiyor</a:t>
            </a:r>
          </a:p>
        </p:txBody>
      </p:sp>
      <p:sp>
        <p:nvSpPr>
          <p:cNvPr id="13" name="12 Dikdörtgen"/>
          <p:cNvSpPr/>
          <p:nvPr/>
        </p:nvSpPr>
        <p:spPr bwMode="auto">
          <a:xfrm>
            <a:off x="6588224" y="2780928"/>
            <a:ext cx="1792304" cy="353943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HPV pozitif</a:t>
            </a:r>
          </a:p>
        </p:txBody>
      </p:sp>
      <p:sp>
        <p:nvSpPr>
          <p:cNvPr id="14" name="13 Dikdörtgen"/>
          <p:cNvSpPr/>
          <p:nvPr/>
        </p:nvSpPr>
        <p:spPr>
          <a:xfrm>
            <a:off x="4690583" y="4005064"/>
            <a:ext cx="29197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rgbClr val="FF0000"/>
                </a:solidFill>
                <a:latin typeface="+mn-lt"/>
              </a:rPr>
              <a:t>Sitoloji tekrarı @ 3 Yıl</a:t>
            </a:r>
          </a:p>
          <a:p>
            <a:pPr algn="ctr"/>
            <a:r>
              <a:rPr lang="tr-TR" sz="2400" dirty="0" smtClean="0">
                <a:solidFill>
                  <a:srgbClr val="FF0000"/>
                </a:solidFill>
                <a:latin typeface="+mn-lt"/>
              </a:rPr>
              <a:t>(Kabul edilebilir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)</a:t>
            </a:r>
            <a:endParaRPr lang="tr-TR" sz="2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5808651" y="5517232"/>
            <a:ext cx="34470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Sitoloji +HPV testi @ 1 Yıl </a:t>
            </a:r>
            <a:r>
              <a:rPr lang="tr-TR" sz="2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</a:p>
          <a:p>
            <a:pPr algn="ctr"/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Veya </a:t>
            </a:r>
            <a:r>
              <a:rPr lang="tr-TR" sz="2400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Genotipleme</a:t>
            </a:r>
            <a:r>
              <a:rPr lang="tr-TR" sz="2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cxnSp>
        <p:nvCxnSpPr>
          <p:cNvPr id="20" name="19 Düz Ok Bağlayıcısı"/>
          <p:cNvCxnSpPr/>
          <p:nvPr/>
        </p:nvCxnSpPr>
        <p:spPr bwMode="auto">
          <a:xfrm>
            <a:off x="1187624" y="2060848"/>
            <a:ext cx="12001" cy="34923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60 Düz Ok Bağlayıcısı"/>
          <p:cNvCxnSpPr/>
          <p:nvPr/>
        </p:nvCxnSpPr>
        <p:spPr bwMode="auto">
          <a:xfrm>
            <a:off x="7596336" y="3140968"/>
            <a:ext cx="7994" cy="244827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6" name="75 Düz Ok Bağlayıcısı"/>
          <p:cNvCxnSpPr>
            <a:stCxn id="6" idx="2"/>
            <a:endCxn id="12" idx="0"/>
          </p:cNvCxnSpPr>
          <p:nvPr/>
        </p:nvCxnSpPr>
        <p:spPr bwMode="auto">
          <a:xfrm rot="5400000">
            <a:off x="4636323" y="2357663"/>
            <a:ext cx="722869" cy="1942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24 Düz Ok Bağlayıcısı"/>
          <p:cNvCxnSpPr/>
          <p:nvPr/>
        </p:nvCxnSpPr>
        <p:spPr bwMode="auto">
          <a:xfrm flipH="1">
            <a:off x="1187625" y="4221088"/>
            <a:ext cx="1440159" cy="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83768" y="2276872"/>
            <a:ext cx="511256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483768" y="2276872"/>
            <a:ext cx="0" cy="43204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596336" y="2276872"/>
            <a:ext cx="0" cy="43204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932040" y="3068960"/>
            <a:ext cx="0" cy="43204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995936" y="3501008"/>
            <a:ext cx="21602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995936" y="3501008"/>
            <a:ext cx="0" cy="43204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156176" y="3501008"/>
            <a:ext cx="0" cy="43204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555776" y="3212976"/>
            <a:ext cx="0" cy="1008112"/>
          </a:xfrm>
          <a:prstGeom prst="line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800" b="1" i="1" dirty="0" smtClean="0">
                <a:solidFill>
                  <a:srgbClr val="C0504D"/>
                </a:solidFill>
              </a:rPr>
              <a:t>Sitoloji Negatif HPV Pozitif ≥30 Yaş Kadınlarda Yönetim</a:t>
            </a:r>
            <a:endParaRPr lang="tr-TR" sz="2800" b="1" i="1" dirty="0">
              <a:solidFill>
                <a:srgbClr val="C0504D"/>
              </a:solidFill>
            </a:endParaRPr>
          </a:p>
        </p:txBody>
      </p:sp>
      <p:sp>
        <p:nvSpPr>
          <p:cNvPr id="4" name="3 Dikdörtgen"/>
          <p:cNvSpPr/>
          <p:nvPr/>
        </p:nvSpPr>
        <p:spPr bwMode="auto">
          <a:xfrm>
            <a:off x="1115616" y="1988840"/>
            <a:ext cx="1728192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7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Cotesting</a:t>
            </a:r>
            <a:r>
              <a:rPr kumimoji="0" lang="tr-TR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Tekrarı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700" dirty="0" smtClean="0">
                <a:solidFill>
                  <a:schemeClr val="bg1"/>
                </a:solidFill>
              </a:rPr>
              <a:t>@ 1 Y</a:t>
            </a:r>
          </a:p>
        </p:txBody>
      </p:sp>
      <p:sp>
        <p:nvSpPr>
          <p:cNvPr id="5" name="4 Dikdörtgen"/>
          <p:cNvSpPr/>
          <p:nvPr/>
        </p:nvSpPr>
        <p:spPr bwMode="auto">
          <a:xfrm>
            <a:off x="6372200" y="1988840"/>
            <a:ext cx="1728192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1700" dirty="0" smtClean="0">
              <a:solidFill>
                <a:schemeClr val="bg1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HPV DNA Tipleme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r-TR" sz="1700" dirty="0" smtClean="0">
              <a:solidFill>
                <a:schemeClr val="bg1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91962" y="3501008"/>
            <a:ext cx="1544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Sitoloji negatif</a:t>
            </a:r>
          </a:p>
          <a:p>
            <a:pPr algn="ctr"/>
            <a:r>
              <a:rPr lang="tr-TR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ve</a:t>
            </a:r>
          </a:p>
          <a:p>
            <a:pPr algn="ctr"/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HPV negatif</a:t>
            </a:r>
          </a:p>
        </p:txBody>
      </p:sp>
      <p:sp>
        <p:nvSpPr>
          <p:cNvPr id="7" name="6 Dikdörtgen"/>
          <p:cNvSpPr/>
          <p:nvPr/>
        </p:nvSpPr>
        <p:spPr>
          <a:xfrm>
            <a:off x="2277906" y="3501008"/>
            <a:ext cx="12234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≥ASC</a:t>
            </a:r>
          </a:p>
          <a:p>
            <a:pPr algn="ctr"/>
            <a:r>
              <a:rPr lang="tr-TR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veya</a:t>
            </a:r>
          </a:p>
          <a:p>
            <a:pPr algn="ctr"/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HPV pozitif</a:t>
            </a:r>
          </a:p>
        </p:txBody>
      </p:sp>
      <p:sp>
        <p:nvSpPr>
          <p:cNvPr id="8" name="7 Dikdörtgen"/>
          <p:cNvSpPr/>
          <p:nvPr/>
        </p:nvSpPr>
        <p:spPr>
          <a:xfrm>
            <a:off x="5311651" y="3501008"/>
            <a:ext cx="1407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HPV 16 </a:t>
            </a:r>
            <a:r>
              <a:rPr lang="tr-TR" i="1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18 +</a:t>
            </a:r>
          </a:p>
        </p:txBody>
      </p:sp>
      <p:sp>
        <p:nvSpPr>
          <p:cNvPr id="9" name="8 Dikdörtgen"/>
          <p:cNvSpPr/>
          <p:nvPr/>
        </p:nvSpPr>
        <p:spPr>
          <a:xfrm>
            <a:off x="7596336" y="3501008"/>
            <a:ext cx="1310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HPV 16/18 -</a:t>
            </a:r>
          </a:p>
        </p:txBody>
      </p:sp>
      <p:sp>
        <p:nvSpPr>
          <p:cNvPr id="10" name="9 Dikdörtgen"/>
          <p:cNvSpPr/>
          <p:nvPr/>
        </p:nvSpPr>
        <p:spPr>
          <a:xfrm>
            <a:off x="300951" y="5805264"/>
            <a:ext cx="17442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Cotesting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tekrarı</a:t>
            </a:r>
          </a:p>
          <a:p>
            <a:pPr algn="ctr"/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@ 3 Yıl</a:t>
            </a:r>
          </a:p>
        </p:txBody>
      </p:sp>
      <p:sp>
        <p:nvSpPr>
          <p:cNvPr id="11" name="10 Dikdörtgen"/>
          <p:cNvSpPr/>
          <p:nvPr/>
        </p:nvSpPr>
        <p:spPr>
          <a:xfrm>
            <a:off x="7399750" y="4581128"/>
            <a:ext cx="17442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Cotesting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tekrarı</a:t>
            </a:r>
          </a:p>
          <a:p>
            <a:pPr algn="ctr"/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@ 1 Yıl</a:t>
            </a:r>
          </a:p>
        </p:txBody>
      </p:sp>
      <p:sp>
        <p:nvSpPr>
          <p:cNvPr id="14" name="13 Dikdörtgen"/>
          <p:cNvSpPr/>
          <p:nvPr/>
        </p:nvSpPr>
        <p:spPr bwMode="auto">
          <a:xfrm>
            <a:off x="3547886" y="4581128"/>
            <a:ext cx="1728192" cy="720080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Kolposkopi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26" name="25 Şekil"/>
          <p:cNvCxnSpPr>
            <a:stCxn id="8" idx="2"/>
            <a:endCxn id="14" idx="3"/>
          </p:cNvCxnSpPr>
          <p:nvPr/>
        </p:nvCxnSpPr>
        <p:spPr bwMode="auto">
          <a:xfrm rot="5400000">
            <a:off x="5110375" y="4036044"/>
            <a:ext cx="1070828" cy="739421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34 Dirsek Bağlayıcısı"/>
          <p:cNvCxnSpPr>
            <a:stCxn id="4" idx="2"/>
            <a:endCxn id="7" idx="0"/>
          </p:cNvCxnSpPr>
          <p:nvPr/>
        </p:nvCxnSpPr>
        <p:spPr bwMode="auto">
          <a:xfrm rot="16200000" flipH="1">
            <a:off x="2038618" y="2650014"/>
            <a:ext cx="792088" cy="909900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36 Dirsek Bağlayıcısı"/>
          <p:cNvCxnSpPr>
            <a:stCxn id="4" idx="2"/>
            <a:endCxn id="6" idx="0"/>
          </p:cNvCxnSpPr>
          <p:nvPr/>
        </p:nvCxnSpPr>
        <p:spPr bwMode="auto">
          <a:xfrm rot="5400000">
            <a:off x="1175796" y="2697092"/>
            <a:ext cx="792088" cy="815744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38 Şekil"/>
          <p:cNvCxnSpPr>
            <a:stCxn id="7" idx="2"/>
            <a:endCxn id="14" idx="1"/>
          </p:cNvCxnSpPr>
          <p:nvPr/>
        </p:nvCxnSpPr>
        <p:spPr bwMode="auto">
          <a:xfrm rot="16200000" flipH="1">
            <a:off x="2960334" y="4353616"/>
            <a:ext cx="516830" cy="658274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40 Düz Ok Bağlayıcısı"/>
          <p:cNvCxnSpPr>
            <a:stCxn id="6" idx="2"/>
            <a:endCxn id="10" idx="0"/>
          </p:cNvCxnSpPr>
          <p:nvPr/>
        </p:nvCxnSpPr>
        <p:spPr bwMode="auto">
          <a:xfrm>
            <a:off x="1163968" y="4424338"/>
            <a:ext cx="9108" cy="138092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236296" y="2132856"/>
            <a:ext cx="2880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36296" y="2708920"/>
            <a:ext cx="0" cy="4320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12160" y="3140968"/>
            <a:ext cx="237626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8" idx="0"/>
          </p:cNvCxnSpPr>
          <p:nvPr/>
        </p:nvCxnSpPr>
        <p:spPr>
          <a:xfrm>
            <a:off x="6012160" y="3140968"/>
            <a:ext cx="3339" cy="36004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388424" y="3140968"/>
            <a:ext cx="3339" cy="36004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388424" y="3861048"/>
            <a:ext cx="0" cy="79208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383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ASC-US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dirty="0" smtClean="0"/>
              <a:t>En sık rastlanan </a:t>
            </a:r>
            <a:r>
              <a:rPr lang="tr-TR" dirty="0" err="1" smtClean="0"/>
              <a:t>sitolojik</a:t>
            </a:r>
            <a:r>
              <a:rPr lang="tr-TR" dirty="0" smtClean="0"/>
              <a:t> anormallik</a:t>
            </a:r>
          </a:p>
          <a:p>
            <a:r>
              <a:rPr lang="tr-TR" dirty="0" smtClean="0"/>
              <a:t>1/3  ile 2/3 olgu HPV ile ilişkisizdir</a:t>
            </a:r>
          </a:p>
          <a:p>
            <a:r>
              <a:rPr lang="tr-TR" dirty="0" smtClean="0"/>
              <a:t>≥30 yaş  5 yılda CIN 3+ gelişim riski </a:t>
            </a:r>
            <a:r>
              <a:rPr lang="tr-TR" b="1" dirty="0" smtClean="0"/>
              <a:t>3%</a:t>
            </a:r>
          </a:p>
          <a:p>
            <a:r>
              <a:rPr lang="tr-TR" b="1" dirty="0" smtClean="0"/>
              <a:t>ASC-</a:t>
            </a:r>
            <a:r>
              <a:rPr lang="tr-TR" b="1" dirty="0" err="1" smtClean="0"/>
              <a:t>US</a:t>
            </a:r>
            <a:r>
              <a:rPr lang="tr-TR" dirty="0" err="1" smtClean="0"/>
              <a:t>’ta</a:t>
            </a:r>
            <a:r>
              <a:rPr lang="tr-TR" dirty="0" smtClean="0"/>
              <a:t> </a:t>
            </a:r>
            <a:r>
              <a:rPr lang="tr-TR" i="1" dirty="0" smtClean="0"/>
              <a:t>direk </a:t>
            </a:r>
            <a:r>
              <a:rPr lang="tr-TR" i="1" dirty="0" err="1" smtClean="0"/>
              <a:t>kolposkopi</a:t>
            </a:r>
            <a:r>
              <a:rPr lang="tr-TR" i="1" dirty="0" smtClean="0"/>
              <a:t> </a:t>
            </a:r>
            <a:r>
              <a:rPr lang="tr-TR" dirty="0" smtClean="0"/>
              <a:t>artık bir seçenek değildir</a:t>
            </a:r>
          </a:p>
          <a:p>
            <a:r>
              <a:rPr lang="tr-TR" dirty="0" err="1" smtClean="0"/>
              <a:t>Postmenapozal</a:t>
            </a:r>
            <a:r>
              <a:rPr lang="tr-TR" dirty="0" smtClean="0"/>
              <a:t> dönemde ASC-</a:t>
            </a:r>
            <a:r>
              <a:rPr lang="tr-TR" dirty="0" err="1" smtClean="0"/>
              <a:t>US’un</a:t>
            </a:r>
            <a:r>
              <a:rPr lang="tr-TR" dirty="0" smtClean="0"/>
              <a:t> yönetimi genel popülasyonla aynıdır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548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04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smtClean="0">
                <a:solidFill>
                  <a:srgbClr val="C0504D"/>
                </a:solidFill>
              </a:rPr>
              <a:t>ASC-US Yönetimi</a:t>
            </a:r>
            <a:endParaRPr lang="tr-TR" b="1" i="1" dirty="0">
              <a:solidFill>
                <a:srgbClr val="C0504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795" y="300037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dirty="0" smtClean="0">
                <a:latin typeface="Calibri" pitchFamily="34" charset="0"/>
                <a:cs typeface="Calibri" pitchFamily="34" charset="0"/>
              </a:rPr>
              <a:t>Negatif</a:t>
            </a:r>
            <a:endParaRPr lang="tr-T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933056"/>
            <a:ext cx="1582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dirty="0" smtClean="0">
                <a:latin typeface="Calibri" pitchFamily="34" charset="0"/>
                <a:cs typeface="Calibri" pitchFamily="34" charset="0"/>
              </a:rPr>
              <a:t>Rutin Tarama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23688" y="3000372"/>
            <a:ext cx="715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dirty="0" smtClean="0">
                <a:latin typeface="Calibri" pitchFamily="34" charset="0"/>
                <a:cs typeface="Calibri" pitchFamily="34" charset="0"/>
              </a:rPr>
              <a:t>≥ASC</a:t>
            </a:r>
            <a:endParaRPr lang="tr-T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0788" y="3000374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dirty="0" smtClean="0">
                <a:latin typeface="Calibri" pitchFamily="34" charset="0"/>
                <a:cs typeface="Calibri" pitchFamily="34" charset="0"/>
              </a:rPr>
              <a:t>HPV pozitif</a:t>
            </a:r>
            <a:endParaRPr lang="tr-T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6907" y="3000372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dirty="0" smtClean="0">
                <a:latin typeface="Calibri" pitchFamily="34" charset="0"/>
                <a:cs typeface="Calibri" pitchFamily="34" charset="0"/>
              </a:rPr>
              <a:t>HPV negatif</a:t>
            </a:r>
            <a:endParaRPr lang="tr-T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5206" y="3786189"/>
            <a:ext cx="1979205" cy="704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latin typeface="Calibri" pitchFamily="34" charset="0"/>
                <a:cs typeface="Calibri" pitchFamily="34" charset="0"/>
              </a:rPr>
              <a:t>Cotesting</a:t>
            </a:r>
            <a:r>
              <a:rPr lang="tr-TR" sz="2000" dirty="0" smtClean="0">
                <a:latin typeface="Calibri" pitchFamily="34" charset="0"/>
                <a:cs typeface="Calibri" pitchFamily="34" charset="0"/>
              </a:rPr>
              <a:t> Tekrarı</a:t>
            </a:r>
          </a:p>
          <a:p>
            <a:pPr algn="ctr"/>
            <a:r>
              <a:rPr lang="tr-TR" sz="2000" dirty="0" smtClean="0">
                <a:latin typeface="Calibri" pitchFamily="34" charset="0"/>
                <a:cs typeface="Calibri" pitchFamily="34" charset="0"/>
              </a:rPr>
              <a:t>@ 3 Yıl</a:t>
            </a:r>
            <a:endParaRPr lang="tr-TR" sz="20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7" name="Elbow Connector 36"/>
          <p:cNvCxnSpPr>
            <a:stCxn id="5" idx="1"/>
            <a:endCxn id="8" idx="0"/>
          </p:cNvCxnSpPr>
          <p:nvPr/>
        </p:nvCxnSpPr>
        <p:spPr>
          <a:xfrm rot="5400000">
            <a:off x="1241550" y="2384565"/>
            <a:ext cx="516107" cy="715507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5" idx="1"/>
            <a:endCxn id="10" idx="0"/>
          </p:cNvCxnSpPr>
          <p:nvPr/>
        </p:nvCxnSpPr>
        <p:spPr>
          <a:xfrm rot="16200000" flipH="1">
            <a:off x="2161321" y="2180299"/>
            <a:ext cx="516107" cy="1124037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hape 44"/>
          <p:cNvCxnSpPr>
            <a:stCxn id="10" idx="2"/>
          </p:cNvCxnSpPr>
          <p:nvPr/>
        </p:nvCxnSpPr>
        <p:spPr>
          <a:xfrm rot="16200000" flipH="1">
            <a:off x="3087491" y="3294384"/>
            <a:ext cx="604582" cy="816778"/>
          </a:xfrm>
          <a:prstGeom prst="bentConnector2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7" idx="1"/>
            <a:endCxn id="11" idx="0"/>
          </p:cNvCxnSpPr>
          <p:nvPr/>
        </p:nvCxnSpPr>
        <p:spPr>
          <a:xfrm rot="5400000">
            <a:off x="6508801" y="2364739"/>
            <a:ext cx="527036" cy="744234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7" idx="1"/>
            <a:endCxn id="12" idx="0"/>
          </p:cNvCxnSpPr>
          <p:nvPr/>
        </p:nvCxnSpPr>
        <p:spPr>
          <a:xfrm rot="16200000" flipH="1">
            <a:off x="7406097" y="2211676"/>
            <a:ext cx="527034" cy="1050357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hape 50"/>
          <p:cNvCxnSpPr>
            <a:stCxn id="11" idx="2"/>
          </p:cNvCxnSpPr>
          <p:nvPr/>
        </p:nvCxnSpPr>
        <p:spPr>
          <a:xfrm rot="5400000">
            <a:off x="5654160" y="3259020"/>
            <a:ext cx="604579" cy="887507"/>
          </a:xfrm>
          <a:prstGeom prst="bentConnector2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2" idx="2"/>
            <a:endCxn id="13" idx="0"/>
          </p:cNvCxnSpPr>
          <p:nvPr/>
        </p:nvCxnSpPr>
        <p:spPr>
          <a:xfrm rot="16200000" flipH="1">
            <a:off x="8006948" y="3588327"/>
            <a:ext cx="385707" cy="10016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 Diagonal Corner Rectangle 5"/>
          <p:cNvSpPr/>
          <p:nvPr/>
        </p:nvSpPr>
        <p:spPr>
          <a:xfrm>
            <a:off x="3798172" y="3501008"/>
            <a:ext cx="1714512" cy="1008112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/>
            <a:r>
              <a:rPr lang="tr-TR" sz="2200" dirty="0" err="1" smtClean="0">
                <a:solidFill>
                  <a:schemeClr val="bg1"/>
                </a:solidFill>
              </a:rPr>
              <a:t>Kolposkopi</a:t>
            </a:r>
            <a:endParaRPr lang="tr-TR" sz="2200" dirty="0" smtClean="0">
              <a:solidFill>
                <a:schemeClr val="bg1"/>
              </a:solidFill>
            </a:endParaRPr>
          </a:p>
          <a:p>
            <a:pPr algn="ctr"/>
            <a:r>
              <a:rPr lang="tr-TR" sz="1500" dirty="0" smtClean="0">
                <a:solidFill>
                  <a:schemeClr val="bg1"/>
                </a:solidFill>
              </a:rPr>
              <a:t>Lezyon Yok ve</a:t>
            </a:r>
          </a:p>
          <a:p>
            <a:pPr algn="ctr"/>
            <a:r>
              <a:rPr lang="tr-TR" sz="1500" dirty="0" smtClean="0">
                <a:solidFill>
                  <a:schemeClr val="bg1"/>
                </a:solidFill>
              </a:rPr>
              <a:t>Yetersiz </a:t>
            </a:r>
            <a:r>
              <a:rPr lang="tr-TR" sz="1500" dirty="0" err="1" smtClean="0">
                <a:solidFill>
                  <a:schemeClr val="bg1"/>
                </a:solidFill>
              </a:rPr>
              <a:t>Kolposkopi</a:t>
            </a:r>
            <a:r>
              <a:rPr lang="tr-TR" sz="1500" dirty="0" smtClean="0">
                <a:solidFill>
                  <a:schemeClr val="bg1"/>
                </a:solidFill>
              </a:rPr>
              <a:t>; ECC</a:t>
            </a:r>
          </a:p>
          <a:p>
            <a:pPr algn="ctr"/>
            <a:endParaRPr lang="tr-TR" sz="2200" dirty="0">
              <a:solidFill>
                <a:schemeClr val="bg1"/>
              </a:solidFill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857224" y="1919004"/>
            <a:ext cx="2000264" cy="565261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80000"/>
              </a:lnSpc>
            </a:pPr>
            <a:r>
              <a:rPr lang="tr-TR" sz="1700" dirty="0" err="1" smtClean="0">
                <a:solidFill>
                  <a:schemeClr val="bg1"/>
                </a:solidFill>
              </a:rPr>
              <a:t>Smear</a:t>
            </a:r>
            <a:r>
              <a:rPr lang="tr-TR" sz="1700" dirty="0" smtClean="0">
                <a:solidFill>
                  <a:schemeClr val="bg1"/>
                </a:solidFill>
              </a:rPr>
              <a:t> Tekrarı</a:t>
            </a:r>
          </a:p>
          <a:p>
            <a:pPr algn="ctr">
              <a:lnSpc>
                <a:spcPct val="80000"/>
              </a:lnSpc>
            </a:pPr>
            <a:r>
              <a:rPr lang="tr-TR" sz="1700" dirty="0" smtClean="0">
                <a:solidFill>
                  <a:schemeClr val="bg1"/>
                </a:solidFill>
              </a:rPr>
              <a:t>@ 1. Y</a:t>
            </a:r>
            <a:endParaRPr lang="tr-TR" sz="1700" dirty="0">
              <a:solidFill>
                <a:schemeClr val="bg1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6143636" y="1908077"/>
            <a:ext cx="2001600" cy="565261"/>
          </a:xfrm>
          <a:prstGeom prst="round2Diag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80000"/>
              </a:lnSpc>
            </a:pPr>
            <a:r>
              <a:rPr lang="tr-TR" sz="1700" dirty="0" smtClean="0">
                <a:solidFill>
                  <a:schemeClr val="bg1"/>
                </a:solidFill>
              </a:rPr>
              <a:t>HPV </a:t>
            </a:r>
            <a:r>
              <a:rPr lang="tr-TR" sz="1700" dirty="0" err="1" smtClean="0">
                <a:solidFill>
                  <a:schemeClr val="bg1"/>
                </a:solidFill>
              </a:rPr>
              <a:t>Testing</a:t>
            </a:r>
            <a:endParaRPr lang="tr-TR" sz="1700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tr-TR" sz="1700" dirty="0" smtClean="0">
                <a:solidFill>
                  <a:schemeClr val="bg1"/>
                </a:solidFill>
              </a:rPr>
              <a:t>(Tercihen)</a:t>
            </a:r>
            <a:endParaRPr lang="tr-TR" sz="1700" dirty="0">
              <a:solidFill>
                <a:schemeClr val="bg1"/>
              </a:solidFill>
            </a:endParaRPr>
          </a:p>
        </p:txBody>
      </p:sp>
      <p:sp>
        <p:nvSpPr>
          <p:cNvPr id="73" name="72 Yuvarlatılmış Çapraz Köşeli Dikdörtgen"/>
          <p:cNvSpPr/>
          <p:nvPr/>
        </p:nvSpPr>
        <p:spPr bwMode="auto">
          <a:xfrm>
            <a:off x="5980156" y="6093296"/>
            <a:ext cx="2816313" cy="432048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n-lt"/>
              </a:rPr>
              <a:t>*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21-24 Yaş arası yönetim değişir</a:t>
            </a:r>
            <a:r>
              <a:rPr lang="tr-TR" sz="1600" dirty="0" smtClean="0">
                <a:solidFill>
                  <a:schemeClr val="bg1"/>
                </a:solidFill>
              </a:rPr>
              <a:t>. </a:t>
            </a:r>
            <a:r>
              <a:rPr lang="tr-TR" sz="1600" dirty="0" err="1" smtClean="0">
                <a:solidFill>
                  <a:schemeClr val="bg1"/>
                </a:solidFill>
              </a:rPr>
              <a:t>Postmenapoz</a:t>
            </a:r>
            <a:r>
              <a:rPr lang="tr-TR" sz="1600" dirty="0" smtClean="0">
                <a:solidFill>
                  <a:schemeClr val="bg1"/>
                </a:solidFill>
              </a:rPr>
              <a:t>  aynı.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20" name="Straight Arrow Connector 19"/>
          <p:cNvCxnSpPr>
            <a:stCxn id="8" idx="2"/>
            <a:endCxn id="9" idx="0"/>
          </p:cNvCxnSpPr>
          <p:nvPr/>
        </p:nvCxnSpPr>
        <p:spPr>
          <a:xfrm flipH="1">
            <a:off x="1114608" y="3400482"/>
            <a:ext cx="27241" cy="53257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12"/>
          <p:cNvSpPr txBox="1"/>
          <p:nvPr/>
        </p:nvSpPr>
        <p:spPr>
          <a:xfrm>
            <a:off x="3786182" y="5286388"/>
            <a:ext cx="1979205" cy="704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err="1" smtClean="0">
                <a:latin typeface="Calibri" pitchFamily="34" charset="0"/>
                <a:cs typeface="Calibri" pitchFamily="34" charset="0"/>
              </a:rPr>
              <a:t>Cotesting</a:t>
            </a:r>
            <a:r>
              <a:rPr lang="tr-TR" sz="2000" dirty="0" smtClean="0">
                <a:latin typeface="Calibri" pitchFamily="34" charset="0"/>
                <a:cs typeface="Calibri" pitchFamily="34" charset="0"/>
              </a:rPr>
              <a:t> Tekrarı</a:t>
            </a:r>
          </a:p>
          <a:p>
            <a:pPr algn="ctr"/>
            <a:r>
              <a:rPr lang="tr-TR" sz="2000" dirty="0" smtClean="0">
                <a:latin typeface="Calibri" pitchFamily="34" charset="0"/>
                <a:cs typeface="Calibri" pitchFamily="34" charset="0"/>
              </a:rPr>
              <a:t>@ 1 Yıl ( CIN yok)</a:t>
            </a:r>
            <a:endParaRPr lang="tr-TR" sz="20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6" name="Straight Arrow Connector 52"/>
          <p:cNvCxnSpPr/>
          <p:nvPr/>
        </p:nvCxnSpPr>
        <p:spPr>
          <a:xfrm rot="16200000" flipH="1">
            <a:off x="4455593" y="4759854"/>
            <a:ext cx="385707" cy="10016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3690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smtClean="0">
                <a:solidFill>
                  <a:srgbClr val="C0504D"/>
                </a:solidFill>
              </a:rPr>
              <a:t>LGSIL yönetimi</a:t>
            </a:r>
            <a:endParaRPr lang="tr-TR" b="1" i="1" dirty="0">
              <a:solidFill>
                <a:srgbClr val="C0504D"/>
              </a:solidFill>
            </a:endParaRPr>
          </a:p>
        </p:txBody>
      </p:sp>
      <p:sp>
        <p:nvSpPr>
          <p:cNvPr id="4" name="3 Dikdörtgen"/>
          <p:cNvSpPr/>
          <p:nvPr/>
        </p:nvSpPr>
        <p:spPr bwMode="auto">
          <a:xfrm>
            <a:off x="802687" y="1520788"/>
            <a:ext cx="1728192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LGSIL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1700" dirty="0" smtClean="0">
                <a:solidFill>
                  <a:schemeClr val="bg1"/>
                </a:solidFill>
              </a:rPr>
              <a:t>HPV testi negatif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tr-TR" sz="1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4 Dikdörtgen"/>
          <p:cNvSpPr/>
          <p:nvPr/>
        </p:nvSpPr>
        <p:spPr bwMode="auto">
          <a:xfrm>
            <a:off x="3635896" y="1556792"/>
            <a:ext cx="1728192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LGSIL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700" dirty="0" smtClean="0">
                <a:solidFill>
                  <a:schemeClr val="bg1"/>
                </a:solidFill>
              </a:rPr>
              <a:t>HPV bilinmiyor</a:t>
            </a:r>
            <a:endParaRPr kumimoji="0" lang="tr-TR" sz="1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5 Dikdörtgen"/>
          <p:cNvSpPr/>
          <p:nvPr/>
        </p:nvSpPr>
        <p:spPr bwMode="auto">
          <a:xfrm>
            <a:off x="6425952" y="1520788"/>
            <a:ext cx="1728192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LGSIL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700" dirty="0" smtClean="0">
                <a:solidFill>
                  <a:schemeClr val="bg1"/>
                </a:solidFill>
              </a:rPr>
              <a:t>HPV testi pozitif</a:t>
            </a:r>
            <a:endParaRPr kumimoji="0" lang="tr-TR" sz="1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6 Dikdörtgen"/>
          <p:cNvSpPr/>
          <p:nvPr/>
        </p:nvSpPr>
        <p:spPr bwMode="auto">
          <a:xfrm>
            <a:off x="3491880" y="2924944"/>
            <a:ext cx="2286016" cy="1143008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algn="ctr"/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algn="ctr"/>
            <a:r>
              <a:rPr kumimoji="0" lang="tr-TR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Kolposkopi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algn="ctr"/>
            <a:r>
              <a:rPr lang="tr-TR" sz="1500" dirty="0" smtClean="0">
                <a:solidFill>
                  <a:schemeClr val="bg1"/>
                </a:solidFill>
              </a:rPr>
              <a:t>Lezyon Yok ve</a:t>
            </a:r>
          </a:p>
          <a:p>
            <a:pPr algn="ctr"/>
            <a:r>
              <a:rPr lang="tr-TR" sz="1500" dirty="0" smtClean="0">
                <a:solidFill>
                  <a:schemeClr val="bg1"/>
                </a:solidFill>
              </a:rPr>
              <a:t>Yetersiz </a:t>
            </a:r>
            <a:r>
              <a:rPr lang="tr-TR" sz="1500" dirty="0" err="1" smtClean="0">
                <a:solidFill>
                  <a:schemeClr val="bg1"/>
                </a:solidFill>
              </a:rPr>
              <a:t>Kolposkopi</a:t>
            </a:r>
            <a:r>
              <a:rPr lang="tr-TR" sz="1500" dirty="0" smtClean="0">
                <a:solidFill>
                  <a:schemeClr val="bg1"/>
                </a:solidFill>
              </a:rPr>
              <a:t>; ECC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467545" y="3481844"/>
            <a:ext cx="25202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Cotest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tekrarı</a:t>
            </a:r>
          </a:p>
          <a:p>
            <a:pPr algn="ctr"/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@ 1 Y (Tercihen)</a:t>
            </a:r>
          </a:p>
          <a:p>
            <a:pPr algn="ctr"/>
            <a:endParaRPr lang="tr-TR" sz="14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115416" y="4941168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Cotest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negatif</a:t>
            </a:r>
          </a:p>
        </p:txBody>
      </p:sp>
      <p:sp>
        <p:nvSpPr>
          <p:cNvPr id="14" name="13 Dikdörtgen"/>
          <p:cNvSpPr/>
          <p:nvPr/>
        </p:nvSpPr>
        <p:spPr>
          <a:xfrm>
            <a:off x="2051720" y="5013176"/>
            <a:ext cx="13681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≥ASC</a:t>
            </a:r>
          </a:p>
          <a:p>
            <a:pPr algn="ctr"/>
            <a:r>
              <a:rPr lang="tr-TR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veya</a:t>
            </a:r>
          </a:p>
          <a:p>
            <a:pPr algn="ctr"/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HPV pozitif</a:t>
            </a:r>
          </a:p>
        </p:txBody>
      </p:sp>
      <p:sp>
        <p:nvSpPr>
          <p:cNvPr id="15" name="14 Dikdörtgen"/>
          <p:cNvSpPr/>
          <p:nvPr/>
        </p:nvSpPr>
        <p:spPr>
          <a:xfrm>
            <a:off x="86370" y="6211669"/>
            <a:ext cx="1514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Cotest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tekrarı</a:t>
            </a:r>
          </a:p>
          <a:p>
            <a:pPr algn="ctr"/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@ 3 Y</a:t>
            </a:r>
          </a:p>
        </p:txBody>
      </p:sp>
      <p:cxnSp>
        <p:nvCxnSpPr>
          <p:cNvPr id="63" name="62 Düz Ok Bağlayıcısı"/>
          <p:cNvCxnSpPr/>
          <p:nvPr/>
        </p:nvCxnSpPr>
        <p:spPr bwMode="auto">
          <a:xfrm rot="5400000">
            <a:off x="304040" y="5752744"/>
            <a:ext cx="616628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308304" y="2276872"/>
            <a:ext cx="0" cy="115212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940152" y="3429000"/>
            <a:ext cx="1368152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619672" y="4077072"/>
            <a:ext cx="0" cy="50405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39552" y="4581128"/>
            <a:ext cx="216024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427984" y="2348880"/>
            <a:ext cx="0" cy="43204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619672" y="2348880"/>
            <a:ext cx="0" cy="108012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39552" y="4581128"/>
            <a:ext cx="0" cy="36004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699792" y="4581128"/>
            <a:ext cx="0" cy="36004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4" idx="3"/>
          </p:cNvCxnSpPr>
          <p:nvPr/>
        </p:nvCxnSpPr>
        <p:spPr>
          <a:xfrm>
            <a:off x="3419872" y="5474841"/>
            <a:ext cx="1008112" cy="4239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4427984" y="4293096"/>
            <a:ext cx="0" cy="122413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1979712" y="2348880"/>
            <a:ext cx="1440160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22 Yuvarlatılmış Çapraz Köşeli Dikdörtgen"/>
          <p:cNvSpPr/>
          <p:nvPr/>
        </p:nvSpPr>
        <p:spPr bwMode="auto">
          <a:xfrm>
            <a:off x="5980156" y="5715016"/>
            <a:ext cx="2816313" cy="810328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n-lt"/>
              </a:rPr>
              <a:t>*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21-24 Yaş arası yönetim</a:t>
            </a:r>
            <a:r>
              <a:rPr kumimoji="0" lang="tr-TR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tr-T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değişir</a:t>
            </a:r>
            <a:r>
              <a:rPr lang="tr-TR" sz="1600" dirty="0" smtClean="0">
                <a:solidFill>
                  <a:schemeClr val="bg1"/>
                </a:solidFill>
              </a:rPr>
              <a:t>.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889374" y="4505399"/>
            <a:ext cx="4254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Yüksek oranda HPV enfeksiyonu ile ilişkilidir</a:t>
            </a:r>
          </a:p>
          <a:p>
            <a:r>
              <a:rPr lang="tr-TR" dirty="0"/>
              <a:t>   </a:t>
            </a:r>
            <a:r>
              <a:rPr lang="tr-TR" sz="1400" b="1" dirty="0"/>
              <a:t>-HPV (+)’</a:t>
            </a:r>
            <a:r>
              <a:rPr lang="tr-TR" sz="1400" b="1" dirty="0" err="1"/>
              <a:t>liği</a:t>
            </a:r>
            <a:r>
              <a:rPr lang="tr-TR" sz="1400" b="1" dirty="0"/>
              <a:t> 77%</a:t>
            </a:r>
          </a:p>
        </p:txBody>
      </p:sp>
    </p:spTree>
    <p:extLst>
      <p:ext uri="{BB962C8B-B14F-4D97-AF65-F5344CB8AC3E}">
        <p14:creationId xmlns:p14="http://schemas.microsoft.com/office/powerpoint/2010/main" val="3463138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5346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419872" y="0"/>
            <a:ext cx="572412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ASC-US veya LGSIL veya HPV+ sonrası CIN 1 yönetimi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06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HSIL</a:t>
            </a:r>
            <a:endParaRPr lang="tr-TR" sz="36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tr-TR" dirty="0" err="1" smtClean="0"/>
              <a:t>Kolposkopide</a:t>
            </a:r>
            <a:r>
              <a:rPr lang="tr-TR" dirty="0" smtClean="0"/>
              <a:t> CIN2+ oranı </a:t>
            </a:r>
            <a:r>
              <a:rPr lang="tr-TR" b="1" dirty="0" smtClean="0"/>
              <a:t>60%</a:t>
            </a:r>
          </a:p>
          <a:p>
            <a:r>
              <a:rPr lang="tr-TR" dirty="0" err="1" smtClean="0"/>
              <a:t>Kolposkopide</a:t>
            </a:r>
            <a:r>
              <a:rPr lang="tr-TR" dirty="0" smtClean="0"/>
              <a:t> </a:t>
            </a:r>
            <a:r>
              <a:rPr lang="tr-TR" dirty="0" err="1" smtClean="0"/>
              <a:t>Ca</a:t>
            </a:r>
            <a:r>
              <a:rPr lang="tr-TR" dirty="0" smtClean="0"/>
              <a:t> oranı </a:t>
            </a:r>
            <a:r>
              <a:rPr lang="tr-TR" b="1" dirty="0" smtClean="0"/>
              <a:t>2%</a:t>
            </a:r>
          </a:p>
          <a:p>
            <a:pPr marL="0" indent="0">
              <a:buNone/>
            </a:pPr>
            <a:r>
              <a:rPr lang="tr-TR" sz="2400" dirty="0"/>
              <a:t> </a:t>
            </a:r>
            <a:r>
              <a:rPr lang="tr-TR" sz="2400" dirty="0" smtClean="0"/>
              <a:t>  -Risk yaşla artar</a:t>
            </a:r>
          </a:p>
          <a:p>
            <a:pPr marL="0" indent="0">
              <a:buNone/>
            </a:pPr>
            <a:r>
              <a:rPr lang="tr-TR" sz="2400" dirty="0"/>
              <a:t> </a:t>
            </a:r>
            <a:r>
              <a:rPr lang="tr-TR" sz="2400" dirty="0" smtClean="0"/>
              <a:t>  -21-24 yaş grubunda risk düşük</a:t>
            </a:r>
          </a:p>
          <a:p>
            <a:r>
              <a:rPr lang="tr-TR" dirty="0" smtClean="0"/>
              <a:t>&gt;30 yaş, 5 yıllık </a:t>
            </a:r>
            <a:r>
              <a:rPr lang="tr-TR" dirty="0" err="1" smtClean="0"/>
              <a:t>Ca</a:t>
            </a:r>
            <a:r>
              <a:rPr lang="tr-TR" dirty="0" smtClean="0"/>
              <a:t> riski riski </a:t>
            </a:r>
            <a:r>
              <a:rPr lang="tr-TR" b="1" dirty="0" smtClean="0"/>
              <a:t>8%</a:t>
            </a:r>
          </a:p>
          <a:p>
            <a:pPr marL="0" indent="0">
              <a:buNone/>
            </a:pPr>
            <a:endParaRPr lang="tr-TR" b="1" dirty="0" smtClean="0"/>
          </a:p>
          <a:p>
            <a:r>
              <a:rPr lang="tr-TR" dirty="0" smtClean="0"/>
              <a:t>HPV -, HSIL  5 yıllık CIN3+ 29% , 7% kanser</a:t>
            </a:r>
          </a:p>
          <a:p>
            <a:r>
              <a:rPr lang="tr-TR" dirty="0" smtClean="0"/>
              <a:t>HPV+, HSIL 5 yıllık  CIN 3+ 50%, 7% kanser</a:t>
            </a:r>
          </a:p>
          <a:p>
            <a:endParaRPr lang="tr-TR" b="1" dirty="0" smtClean="0"/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25199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smtClean="0">
                <a:solidFill>
                  <a:srgbClr val="C0504D"/>
                </a:solidFill>
              </a:rPr>
              <a:t>ASC-H Yönetimi</a:t>
            </a:r>
            <a:endParaRPr lang="tr-TR" b="1" i="1" dirty="0">
              <a:solidFill>
                <a:srgbClr val="C0504D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21507" y="3019008"/>
            <a:ext cx="1093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CIN 2,3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3643306" y="1785926"/>
            <a:ext cx="1857600" cy="579600"/>
          </a:xfrm>
          <a:prstGeom prst="round2Diag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tr-TR" sz="1600" b="1" dirty="0" smtClean="0">
                <a:latin typeface="Calibri" pitchFamily="34" charset="0"/>
              </a:rPr>
              <a:t>Kolposkopi</a:t>
            </a:r>
            <a:endParaRPr lang="tr-TR" sz="1600" b="1" dirty="0">
              <a:latin typeface="Calibri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36209" y="3019008"/>
            <a:ext cx="1699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CIN 2,3 YOK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64" name="Elbow Connector 63"/>
          <p:cNvCxnSpPr>
            <a:stCxn id="6" idx="1"/>
            <a:endCxn id="52" idx="0"/>
          </p:cNvCxnSpPr>
          <p:nvPr/>
        </p:nvCxnSpPr>
        <p:spPr bwMode="auto">
          <a:xfrm rot="5400000">
            <a:off x="3302218" y="1749120"/>
            <a:ext cx="653482" cy="1886295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6" idx="1"/>
            <a:endCxn id="20" idx="0"/>
          </p:cNvCxnSpPr>
          <p:nvPr/>
        </p:nvCxnSpPr>
        <p:spPr bwMode="auto">
          <a:xfrm rot="16200000" flipH="1">
            <a:off x="5243382" y="1694249"/>
            <a:ext cx="653482" cy="1996035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Yuvarlatılmış Çapraz Köşeli Dikdörtgen"/>
          <p:cNvSpPr/>
          <p:nvPr/>
        </p:nvSpPr>
        <p:spPr bwMode="auto">
          <a:xfrm>
            <a:off x="5796136" y="4149080"/>
            <a:ext cx="1728192" cy="720080"/>
          </a:xfrm>
          <a:prstGeom prst="round2Diag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ASCCP Önerilerine Göre Yönet </a:t>
            </a:r>
          </a:p>
        </p:txBody>
      </p:sp>
      <p:cxnSp>
        <p:nvCxnSpPr>
          <p:cNvPr id="12" name="11 Düz Ok Bağlayıcısı"/>
          <p:cNvCxnSpPr/>
          <p:nvPr/>
        </p:nvCxnSpPr>
        <p:spPr bwMode="auto">
          <a:xfrm rot="5400000">
            <a:off x="2414834" y="3785966"/>
            <a:ext cx="57150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20 Yuvarlatılmış Çapraz Köşeli Dikdörtgen"/>
          <p:cNvSpPr/>
          <p:nvPr/>
        </p:nvSpPr>
        <p:spPr bwMode="auto">
          <a:xfrm>
            <a:off x="1907704" y="4149080"/>
            <a:ext cx="1728192" cy="720080"/>
          </a:xfrm>
          <a:prstGeom prst="round2Diag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ASCCP Önerilerine Göre Yönet </a:t>
            </a:r>
          </a:p>
        </p:txBody>
      </p:sp>
      <p:cxnSp>
        <p:nvCxnSpPr>
          <p:cNvPr id="13" name="11 Düz Ok Bağlayıcısı"/>
          <p:cNvCxnSpPr/>
          <p:nvPr/>
        </p:nvCxnSpPr>
        <p:spPr bwMode="auto">
          <a:xfrm rot="5400000">
            <a:off x="6303266" y="3785966"/>
            <a:ext cx="57150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Metin kutusu 1"/>
          <p:cNvSpPr txBox="1"/>
          <p:nvPr/>
        </p:nvSpPr>
        <p:spPr>
          <a:xfrm>
            <a:off x="1619672" y="5373216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ASC-US veya LSIL  göre daha fazla CIN3+ risk</a:t>
            </a:r>
          </a:p>
          <a:p>
            <a:r>
              <a:rPr lang="tr-TR" dirty="0"/>
              <a:t>HPV testi gereksizdir</a:t>
            </a:r>
          </a:p>
          <a:p>
            <a:r>
              <a:rPr lang="tr-TR" dirty="0"/>
              <a:t>   -HPV(+)’</a:t>
            </a:r>
            <a:r>
              <a:rPr lang="tr-TR" dirty="0" err="1"/>
              <a:t>liği</a:t>
            </a:r>
            <a:r>
              <a:rPr lang="tr-TR" dirty="0"/>
              <a:t> yüksektir</a:t>
            </a:r>
          </a:p>
          <a:p>
            <a:r>
              <a:rPr lang="tr-TR" dirty="0"/>
              <a:t>   -HPV(-) olsa bile ASC-</a:t>
            </a:r>
            <a:r>
              <a:rPr lang="tr-TR" dirty="0" err="1"/>
              <a:t>H’da</a:t>
            </a:r>
            <a:r>
              <a:rPr lang="tr-TR" dirty="0"/>
              <a:t> 5 yıllık </a:t>
            </a:r>
            <a:r>
              <a:rPr lang="tr-TR" dirty="0" err="1"/>
              <a:t>Ca</a:t>
            </a:r>
            <a:r>
              <a:rPr lang="tr-TR" dirty="0"/>
              <a:t> riski </a:t>
            </a:r>
            <a:r>
              <a:rPr lang="tr-TR" b="1" dirty="0"/>
              <a:t>2%</a:t>
            </a:r>
            <a:r>
              <a:rPr lang="tr-TR" dirty="0"/>
              <a:t>’dir</a:t>
            </a:r>
          </a:p>
        </p:txBody>
      </p:sp>
    </p:spTree>
    <p:extLst>
      <p:ext uri="{BB962C8B-B14F-4D97-AF65-F5344CB8AC3E}">
        <p14:creationId xmlns:p14="http://schemas.microsoft.com/office/powerpoint/2010/main" val="24306143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smtClean="0">
                <a:solidFill>
                  <a:srgbClr val="C0504D"/>
                </a:solidFill>
              </a:rPr>
              <a:t>HGSIL Yönetimi</a:t>
            </a:r>
            <a:endParaRPr lang="tr-TR" b="1" i="1" dirty="0">
              <a:solidFill>
                <a:srgbClr val="C0504D"/>
              </a:solidFill>
            </a:endParaRPr>
          </a:p>
        </p:txBody>
      </p:sp>
      <p:sp>
        <p:nvSpPr>
          <p:cNvPr id="4" name="3 Dikdörtgen"/>
          <p:cNvSpPr/>
          <p:nvPr/>
        </p:nvSpPr>
        <p:spPr bwMode="auto">
          <a:xfrm>
            <a:off x="5372089" y="2060848"/>
            <a:ext cx="1728192" cy="720080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Kolposkopi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200" dirty="0" smtClean="0">
                <a:solidFill>
                  <a:schemeClr val="bg1"/>
                </a:solidFill>
              </a:rPr>
              <a:t>(ECC ile birlikte)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4 Dikdörtgen"/>
          <p:cNvSpPr/>
          <p:nvPr/>
        </p:nvSpPr>
        <p:spPr bwMode="auto">
          <a:xfrm>
            <a:off x="1883701" y="2060848"/>
            <a:ext cx="1728192" cy="720080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LEEP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200" dirty="0" smtClean="0">
                <a:solidFill>
                  <a:schemeClr val="bg1"/>
                </a:solidFill>
              </a:rPr>
              <a:t>(Gör ve tedavi et)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4579840" y="3625280"/>
            <a:ext cx="13683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CIN 2,3 Yok</a:t>
            </a:r>
          </a:p>
        </p:txBody>
      </p:sp>
      <p:sp>
        <p:nvSpPr>
          <p:cNvPr id="9" name="8 Dikdörtgen"/>
          <p:cNvSpPr/>
          <p:nvPr/>
        </p:nvSpPr>
        <p:spPr>
          <a:xfrm>
            <a:off x="6699889" y="3625280"/>
            <a:ext cx="9335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CIN 2,3</a:t>
            </a:r>
          </a:p>
        </p:txBody>
      </p:sp>
      <p:sp>
        <p:nvSpPr>
          <p:cNvPr id="21" name="20 Yuvarlatılmış Çapraz Köşeli Dikdörtgen"/>
          <p:cNvSpPr/>
          <p:nvPr/>
        </p:nvSpPr>
        <p:spPr bwMode="auto">
          <a:xfrm>
            <a:off x="6804248" y="4869160"/>
            <a:ext cx="1571637" cy="785818"/>
          </a:xfrm>
          <a:prstGeom prst="round2Diag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ASCCP Önerilerine Göre Yönet </a:t>
            </a:r>
          </a:p>
        </p:txBody>
      </p:sp>
      <p:cxnSp>
        <p:nvCxnSpPr>
          <p:cNvPr id="22" name="21 Düz Ok Bağlayıcısı"/>
          <p:cNvCxnSpPr/>
          <p:nvPr/>
        </p:nvCxnSpPr>
        <p:spPr bwMode="auto">
          <a:xfrm rot="5400000">
            <a:off x="7095354" y="4290022"/>
            <a:ext cx="57150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283968" y="1196752"/>
            <a:ext cx="0" cy="28803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27784" y="1484784"/>
            <a:ext cx="36004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627784" y="1484784"/>
            <a:ext cx="0" cy="43204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156176" y="148478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228184" y="1484784"/>
            <a:ext cx="0" cy="43204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20 Yuvarlatılmış Çapraz Köşeli Dikdörtgen"/>
          <p:cNvSpPr/>
          <p:nvPr/>
        </p:nvSpPr>
        <p:spPr bwMode="auto">
          <a:xfrm>
            <a:off x="4283968" y="4941168"/>
            <a:ext cx="1571637" cy="785818"/>
          </a:xfrm>
          <a:prstGeom prst="round2Diag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ASCCP Önerilerine Göre Yönet </a:t>
            </a:r>
          </a:p>
        </p:txBody>
      </p:sp>
      <p:cxnSp>
        <p:nvCxnSpPr>
          <p:cNvPr id="25" name="21 Düz Ok Bağlayıcısı"/>
          <p:cNvCxnSpPr/>
          <p:nvPr/>
        </p:nvCxnSpPr>
        <p:spPr bwMode="auto">
          <a:xfrm rot="5400000">
            <a:off x="4719090" y="4362030"/>
            <a:ext cx="57150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4" idx="2"/>
          </p:cNvCxnSpPr>
          <p:nvPr/>
        </p:nvCxnSpPr>
        <p:spPr>
          <a:xfrm flipH="1">
            <a:off x="6228184" y="2780928"/>
            <a:ext cx="8001" cy="50405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04048" y="3284984"/>
            <a:ext cx="237626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004048" y="3284984"/>
            <a:ext cx="0" cy="36004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380312" y="3284984"/>
            <a:ext cx="0" cy="36004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974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err="1" smtClean="0">
                <a:solidFill>
                  <a:srgbClr val="FF0000"/>
                </a:solidFill>
              </a:rPr>
              <a:t>Servikal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kanser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tarama</a:t>
            </a:r>
            <a:endParaRPr lang="tr-TR" b="1" i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3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r-TR" sz="4700" dirty="0" smtClean="0"/>
              <a:t>HPV testleri</a:t>
            </a:r>
          </a:p>
          <a:p>
            <a:pPr lvl="1"/>
            <a:r>
              <a:rPr lang="tr-TR" sz="2400" dirty="0" smtClean="0"/>
              <a:t>Tarama  amaçlı kullanılan  HPV testleri yalnızca yüksek riskli HPV tiplerini kapsar.</a:t>
            </a:r>
          </a:p>
          <a:p>
            <a:pPr lvl="1"/>
            <a:r>
              <a:rPr lang="tr-TR" sz="2400" dirty="0" smtClean="0"/>
              <a:t>Sitolojiye oranla </a:t>
            </a:r>
            <a:r>
              <a:rPr lang="tr-TR" sz="2400" b="1" dirty="0" smtClean="0"/>
              <a:t>CIN 2+  için </a:t>
            </a:r>
            <a:r>
              <a:rPr lang="tr-TR" sz="2400" b="1" dirty="0" err="1" smtClean="0"/>
              <a:t>sensitivite</a:t>
            </a:r>
            <a:r>
              <a:rPr lang="tr-TR" sz="2400" b="1" dirty="0" smtClean="0"/>
              <a:t> daha yüksek (&gt;%90</a:t>
            </a:r>
            <a:r>
              <a:rPr lang="tr-TR" sz="2400" dirty="0" smtClean="0"/>
              <a:t>) ama </a:t>
            </a:r>
            <a:r>
              <a:rPr lang="tr-TR" sz="2400" dirty="0" err="1" smtClean="0"/>
              <a:t>spesifitesi</a:t>
            </a:r>
            <a:r>
              <a:rPr lang="tr-TR" sz="2400" dirty="0" smtClean="0"/>
              <a:t>  daha düşük.</a:t>
            </a:r>
          </a:p>
          <a:p>
            <a:pPr lvl="1"/>
            <a:r>
              <a:rPr lang="tr-TR" sz="2400" b="1" dirty="0" smtClean="0"/>
              <a:t>%3-4 yanlış </a:t>
            </a:r>
            <a:r>
              <a:rPr lang="tr-TR" sz="2400" b="1" dirty="0"/>
              <a:t>negatiflik </a:t>
            </a:r>
            <a:r>
              <a:rPr lang="tr-TR" sz="2400" b="1" dirty="0" smtClean="0"/>
              <a:t>oranı </a:t>
            </a:r>
            <a:r>
              <a:rPr lang="tr-TR" sz="2000" b="1" dirty="0"/>
              <a:t>(ASCUS/LSIL </a:t>
            </a:r>
            <a:r>
              <a:rPr lang="tr-TR" sz="2000" b="1" dirty="0" err="1"/>
              <a:t>Triage</a:t>
            </a:r>
            <a:r>
              <a:rPr lang="tr-TR" sz="2000" b="1" dirty="0"/>
              <a:t> çalışmasında</a:t>
            </a:r>
            <a:r>
              <a:rPr lang="tr-TR" sz="2000" b="1" dirty="0" smtClean="0"/>
              <a:t>)</a:t>
            </a:r>
          </a:p>
          <a:p>
            <a:pPr lvl="1"/>
            <a:r>
              <a:rPr lang="tr-TR" sz="2400" b="1" dirty="0" err="1" smtClean="0"/>
              <a:t>Serviks</a:t>
            </a:r>
            <a:r>
              <a:rPr lang="tr-TR" sz="2400" b="1" dirty="0" smtClean="0"/>
              <a:t> </a:t>
            </a:r>
            <a:r>
              <a:rPr lang="tr-TR" sz="2400" b="1" dirty="0" err="1"/>
              <a:t>adenokanseri</a:t>
            </a:r>
            <a:r>
              <a:rPr lang="tr-TR" sz="2400" b="1" dirty="0"/>
              <a:t> ve öncüllerini daha iyi </a:t>
            </a:r>
            <a:r>
              <a:rPr lang="tr-TR" sz="2400" b="1" dirty="0" err="1" smtClean="0"/>
              <a:t>tesbit</a:t>
            </a:r>
            <a:r>
              <a:rPr lang="tr-TR" sz="2400" b="1" dirty="0" smtClean="0"/>
              <a:t> eder.</a:t>
            </a:r>
            <a:endParaRPr lang="tr-TR" sz="2400" b="1" dirty="0"/>
          </a:p>
          <a:p>
            <a:pPr lvl="1">
              <a:buNone/>
            </a:pPr>
            <a:endParaRPr lang="tr-TR" dirty="0" smtClean="0"/>
          </a:p>
          <a:p>
            <a:pPr lvl="2"/>
            <a:endParaRPr lang="tr-TR" sz="3100" dirty="0" smtClean="0"/>
          </a:p>
          <a:p>
            <a:pPr lvl="1">
              <a:buNone/>
            </a:pPr>
            <a:endParaRPr lang="tr-TR" dirty="0" smtClean="0"/>
          </a:p>
          <a:p>
            <a:pPr lvl="1"/>
            <a:endParaRPr lang="tr-TR" dirty="0" smtClean="0"/>
          </a:p>
        </p:txBody>
      </p:sp>
      <p:sp>
        <p:nvSpPr>
          <p:cNvPr id="5" name="4 Metin kutusu"/>
          <p:cNvSpPr txBox="1"/>
          <p:nvPr/>
        </p:nvSpPr>
        <p:spPr>
          <a:xfrm>
            <a:off x="611560" y="5750004"/>
            <a:ext cx="7632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 err="1" smtClean="0"/>
              <a:t>Naucler</a:t>
            </a:r>
            <a:r>
              <a:rPr lang="tr-TR" sz="1100" dirty="0" smtClean="0"/>
              <a:t> P, </a:t>
            </a:r>
            <a:r>
              <a:rPr lang="tr-TR" sz="1100" dirty="0" err="1" smtClean="0"/>
              <a:t>Ryd</a:t>
            </a:r>
            <a:r>
              <a:rPr lang="tr-TR" sz="1100" dirty="0" smtClean="0"/>
              <a:t> W, </a:t>
            </a:r>
            <a:r>
              <a:rPr lang="tr-TR" sz="1100" dirty="0" err="1" smtClean="0"/>
              <a:t>Tornberg</a:t>
            </a:r>
            <a:r>
              <a:rPr lang="tr-TR" sz="1100" dirty="0" smtClean="0"/>
              <a:t> S, et al. </a:t>
            </a:r>
            <a:r>
              <a:rPr lang="tr-TR" sz="1100" dirty="0" err="1" smtClean="0"/>
              <a:t>Human</a:t>
            </a:r>
            <a:r>
              <a:rPr lang="tr-TR" sz="1100" dirty="0" smtClean="0"/>
              <a:t> </a:t>
            </a:r>
            <a:r>
              <a:rPr lang="tr-TR" sz="1100" dirty="0" err="1" smtClean="0"/>
              <a:t>papillomavirus</a:t>
            </a:r>
            <a:r>
              <a:rPr lang="tr-TR" sz="1100" dirty="0" smtClean="0"/>
              <a:t> </a:t>
            </a:r>
            <a:r>
              <a:rPr lang="en-US" sz="1100" dirty="0" smtClean="0"/>
              <a:t>and </a:t>
            </a:r>
            <a:r>
              <a:rPr lang="en-US" sz="1100" dirty="0" err="1" smtClean="0"/>
              <a:t>Papanicolaou</a:t>
            </a:r>
            <a:r>
              <a:rPr lang="en-US" sz="1100" dirty="0" smtClean="0"/>
              <a:t> tests to screen for cervical cancer. </a:t>
            </a:r>
            <a:r>
              <a:rPr lang="en-US" sz="1100" i="1" dirty="0" smtClean="0"/>
              <a:t>N </a:t>
            </a:r>
            <a:r>
              <a:rPr lang="en-US" sz="1100" i="1" dirty="0" err="1" smtClean="0"/>
              <a:t>Engl</a:t>
            </a:r>
            <a:r>
              <a:rPr lang="en-US" sz="1100" i="1" dirty="0" smtClean="0"/>
              <a:t> J</a:t>
            </a:r>
            <a:r>
              <a:rPr lang="tr-TR" sz="1100" i="1" dirty="0" smtClean="0"/>
              <a:t> </a:t>
            </a:r>
            <a:r>
              <a:rPr lang="tr-TR" sz="1100" i="1" dirty="0" err="1" smtClean="0"/>
              <a:t>Med</a:t>
            </a:r>
            <a:r>
              <a:rPr lang="tr-TR" sz="1100" i="1" dirty="0" smtClean="0"/>
              <a:t>. 2007;357:1589-1597.</a:t>
            </a:r>
          </a:p>
          <a:p>
            <a:r>
              <a:rPr lang="tr-TR" sz="1100" dirty="0" err="1" smtClean="0"/>
              <a:t>Bulkmans</a:t>
            </a:r>
            <a:r>
              <a:rPr lang="tr-TR" sz="1100" dirty="0" smtClean="0"/>
              <a:t> NW, </a:t>
            </a:r>
            <a:r>
              <a:rPr lang="tr-TR" sz="1100" dirty="0" err="1" smtClean="0"/>
              <a:t>Berkhof</a:t>
            </a:r>
            <a:r>
              <a:rPr lang="tr-TR" sz="1100" dirty="0" smtClean="0"/>
              <a:t> J, </a:t>
            </a:r>
            <a:r>
              <a:rPr lang="tr-TR" sz="1100" dirty="0" err="1" smtClean="0"/>
              <a:t>Rozendaal</a:t>
            </a:r>
            <a:r>
              <a:rPr lang="tr-TR" sz="1100" dirty="0" smtClean="0"/>
              <a:t> L, et al. </a:t>
            </a:r>
            <a:r>
              <a:rPr lang="tr-TR" sz="1100" dirty="0" err="1" smtClean="0"/>
              <a:t>Human</a:t>
            </a:r>
            <a:r>
              <a:rPr lang="tr-TR" sz="1100" dirty="0" smtClean="0"/>
              <a:t> </a:t>
            </a:r>
            <a:r>
              <a:rPr lang="en-US" sz="1100" dirty="0" err="1" smtClean="0"/>
              <a:t>papillomavirus</a:t>
            </a:r>
            <a:r>
              <a:rPr lang="en-US" sz="1100" dirty="0" smtClean="0"/>
              <a:t> DNA testing for the detection of cervical</a:t>
            </a:r>
            <a:r>
              <a:rPr lang="tr-TR" sz="1100" dirty="0" smtClean="0"/>
              <a:t> </a:t>
            </a:r>
            <a:r>
              <a:rPr lang="en-US" sz="1100" dirty="0" smtClean="0"/>
              <a:t>intraepithelial </a:t>
            </a:r>
            <a:r>
              <a:rPr lang="en-US" sz="1100" dirty="0" err="1" smtClean="0"/>
              <a:t>neoplasia</a:t>
            </a:r>
            <a:r>
              <a:rPr lang="en-US" sz="1100" dirty="0" smtClean="0"/>
              <a:t> grade 3 and cancer: 5-year follow-up</a:t>
            </a:r>
            <a:r>
              <a:rPr lang="tr-TR" sz="1100" dirty="0" smtClean="0"/>
              <a:t> </a:t>
            </a:r>
            <a:r>
              <a:rPr lang="en-US" sz="1100" dirty="0" smtClean="0"/>
              <a:t>of a </a:t>
            </a:r>
            <a:r>
              <a:rPr lang="en-US" sz="1100" dirty="0" err="1" smtClean="0"/>
              <a:t>randomised</a:t>
            </a:r>
            <a:r>
              <a:rPr lang="en-US" sz="1100" dirty="0" smtClean="0"/>
              <a:t> controlled implementation trial. </a:t>
            </a:r>
            <a:r>
              <a:rPr lang="en-US" sz="1100" i="1" dirty="0" smtClean="0"/>
              <a:t>Lancet.</a:t>
            </a:r>
            <a:r>
              <a:rPr lang="tr-TR" sz="1100" i="1" dirty="0" smtClean="0"/>
              <a:t> </a:t>
            </a:r>
            <a:r>
              <a:rPr lang="tr-TR" sz="1100" dirty="0" smtClean="0"/>
              <a:t>2007;370:1764-1772.</a:t>
            </a:r>
          </a:p>
          <a:p>
            <a:r>
              <a:rPr lang="en-US" sz="1100" dirty="0" smtClean="0"/>
              <a:t>Solomon D, </a:t>
            </a:r>
            <a:r>
              <a:rPr lang="en-US" sz="1100" dirty="0" err="1" smtClean="0"/>
              <a:t>Schiffman</a:t>
            </a:r>
            <a:r>
              <a:rPr lang="en-US" sz="1100" dirty="0" smtClean="0"/>
              <a:t> M, </a:t>
            </a:r>
            <a:r>
              <a:rPr lang="en-US" sz="1100" dirty="0" err="1" smtClean="0"/>
              <a:t>Tarone</a:t>
            </a:r>
            <a:r>
              <a:rPr lang="en-US" sz="1100" dirty="0" smtClean="0"/>
              <a:t> R. Comparison of three management strategies for patients with atypical </a:t>
            </a:r>
            <a:r>
              <a:rPr lang="en-US" sz="1100" dirty="0" err="1" smtClean="0"/>
              <a:t>squamous</a:t>
            </a:r>
            <a:r>
              <a:rPr lang="en-US" sz="1100" dirty="0" smtClean="0"/>
              <a:t> cells of undetermined significance: baseline results from a randomized trial. </a:t>
            </a:r>
            <a:r>
              <a:rPr lang="en-US" sz="1100" i="1" dirty="0" smtClean="0"/>
              <a:t>J </a:t>
            </a:r>
            <a:r>
              <a:rPr lang="en-US" sz="1100" i="1" dirty="0" err="1" smtClean="0"/>
              <a:t>Natl</a:t>
            </a:r>
            <a:r>
              <a:rPr lang="en-US" sz="1100" i="1" dirty="0" smtClean="0"/>
              <a:t> Cancer Inst.</a:t>
            </a:r>
            <a:r>
              <a:rPr lang="en-US" sz="1100" dirty="0" smtClean="0"/>
              <a:t> 2001;93:293-299.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843466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i="1" dirty="0" smtClean="0">
                <a:solidFill>
                  <a:srgbClr val="C0504D"/>
                </a:solidFill>
              </a:rPr>
              <a:t>CIN1 veya Normal Histoloji (ASC-H veya HGSIL Sitoloji Sonrasında)</a:t>
            </a:r>
            <a:endParaRPr lang="tr-TR" b="1" i="1" dirty="0">
              <a:solidFill>
                <a:srgbClr val="C0504D"/>
              </a:solidFill>
            </a:endParaRPr>
          </a:p>
        </p:txBody>
      </p:sp>
      <p:sp>
        <p:nvSpPr>
          <p:cNvPr id="5" name="4 Dikdörtgen"/>
          <p:cNvSpPr/>
          <p:nvPr/>
        </p:nvSpPr>
        <p:spPr bwMode="auto">
          <a:xfrm>
            <a:off x="1691680" y="5445224"/>
            <a:ext cx="2237378" cy="720080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Kolposkopi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+ECC</a:t>
            </a:r>
          </a:p>
        </p:txBody>
      </p:sp>
      <p:sp>
        <p:nvSpPr>
          <p:cNvPr id="6" name="5 Yuvarlatılmış Çapraz Köşeli Dikdörtgen"/>
          <p:cNvSpPr/>
          <p:nvPr/>
        </p:nvSpPr>
        <p:spPr bwMode="auto">
          <a:xfrm>
            <a:off x="6748242" y="3212976"/>
            <a:ext cx="1728192" cy="720080"/>
          </a:xfrm>
          <a:prstGeom prst="round2Diag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Sonuç değişirse ASCCP Önerilerine Göre Yönet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251575" y="3311406"/>
            <a:ext cx="14181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Her iki </a:t>
            </a:r>
            <a:r>
              <a:rPr lang="tr-TR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cotest</a:t>
            </a:r>
            <a:endParaRPr lang="tr-TR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negatif</a:t>
            </a:r>
          </a:p>
        </p:txBody>
      </p:sp>
      <p:sp>
        <p:nvSpPr>
          <p:cNvPr id="9" name="8 Dikdörtgen"/>
          <p:cNvSpPr/>
          <p:nvPr/>
        </p:nvSpPr>
        <p:spPr>
          <a:xfrm>
            <a:off x="0" y="4365104"/>
            <a:ext cx="2358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3 yıl içinde test tekrarı</a:t>
            </a:r>
          </a:p>
        </p:txBody>
      </p:sp>
      <p:sp>
        <p:nvSpPr>
          <p:cNvPr id="11" name="10 Dikdörtgen"/>
          <p:cNvSpPr/>
          <p:nvPr/>
        </p:nvSpPr>
        <p:spPr>
          <a:xfrm>
            <a:off x="1860839" y="3311406"/>
            <a:ext cx="13901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≥ASC &lt;HGSIL </a:t>
            </a:r>
          </a:p>
          <a:p>
            <a:pPr algn="ctr"/>
            <a:r>
              <a:rPr lang="tr-TR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veya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HPV (+)</a:t>
            </a:r>
          </a:p>
        </p:txBody>
      </p:sp>
      <p:sp>
        <p:nvSpPr>
          <p:cNvPr id="12" name="11 Dikdörtgen"/>
          <p:cNvSpPr/>
          <p:nvPr/>
        </p:nvSpPr>
        <p:spPr bwMode="auto">
          <a:xfrm>
            <a:off x="1627673" y="1556792"/>
            <a:ext cx="1728192" cy="720080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algn="ctr"/>
            <a:r>
              <a:rPr lang="tr-TR" sz="2000" baseline="30000" dirty="0" smtClean="0">
                <a:solidFill>
                  <a:srgbClr val="FF9900"/>
                </a:solidFill>
              </a:rPr>
              <a:t>* </a:t>
            </a:r>
            <a:r>
              <a:rPr kumimoji="0" lang="tr-TR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Cotest</a:t>
            </a:r>
            <a:r>
              <a:rPr lang="tr-TR" sz="2000" baseline="30000" dirty="0" smtClean="0">
                <a:solidFill>
                  <a:srgbClr val="FF9900"/>
                </a:solidFill>
              </a:rPr>
              <a:t> 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200" dirty="0" smtClean="0">
                <a:solidFill>
                  <a:schemeClr val="bg1"/>
                </a:solidFill>
              </a:rPr>
              <a:t>1. </a:t>
            </a:r>
            <a:r>
              <a:rPr lang="tr-TR" sz="2200" i="1" dirty="0" smtClean="0">
                <a:solidFill>
                  <a:schemeClr val="bg1"/>
                </a:solidFill>
              </a:rPr>
              <a:t>ve</a:t>
            </a:r>
            <a:r>
              <a:rPr lang="tr-TR" sz="2200" dirty="0" smtClean="0">
                <a:solidFill>
                  <a:schemeClr val="bg1"/>
                </a:solidFill>
              </a:rPr>
              <a:t> 2. Y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12 Dikdörtgen"/>
          <p:cNvSpPr/>
          <p:nvPr/>
        </p:nvSpPr>
        <p:spPr bwMode="auto">
          <a:xfrm>
            <a:off x="4157239" y="1556792"/>
            <a:ext cx="1728192" cy="720080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algn="ctr"/>
            <a:r>
              <a:rPr kumimoji="0" lang="tr-TR" b="1" i="0" u="none" strike="noStrike" cap="none" normalizeH="0" baseline="30000" dirty="0" smtClean="0">
                <a:ln>
                  <a:noFill/>
                </a:ln>
                <a:solidFill>
                  <a:srgbClr val="FF9900"/>
                </a:solidFill>
                <a:effectLst/>
                <a:latin typeface="+mn-lt"/>
              </a:rPr>
              <a:t>**</a:t>
            </a:r>
            <a:r>
              <a:rPr kumimoji="0" lang="tr-TR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Diagnostik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tr-TR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eksizyonel</a:t>
            </a:r>
            <a:r>
              <a:rPr kumimoji="0" lang="tr-TR" sz="2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prosedür</a:t>
            </a:r>
            <a:r>
              <a:rPr lang="tr-TR" sz="1800" b="1" baseline="30000" dirty="0" smtClean="0">
                <a:solidFill>
                  <a:srgbClr val="FF9900"/>
                </a:solidFill>
              </a:rPr>
              <a:t> 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4" name="13 Yuvarlatılmış Çapraz Köşeli Dikdörtgen"/>
          <p:cNvSpPr/>
          <p:nvPr/>
        </p:nvSpPr>
        <p:spPr bwMode="auto">
          <a:xfrm>
            <a:off x="5786446" y="5849888"/>
            <a:ext cx="3072341" cy="1008112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tr-TR" baseline="30000" dirty="0" smtClean="0">
                <a:solidFill>
                  <a:srgbClr val="FF9900"/>
                </a:solidFill>
              </a:rPr>
              <a:t>*</a:t>
            </a:r>
            <a:r>
              <a:rPr lang="tr-TR" sz="1800" dirty="0" err="1" smtClean="0">
                <a:solidFill>
                  <a:schemeClr val="bg1"/>
                </a:solidFill>
              </a:rPr>
              <a:t>Kolposkopi</a:t>
            </a:r>
            <a:r>
              <a:rPr lang="tr-TR" sz="1800" dirty="0" smtClean="0">
                <a:solidFill>
                  <a:schemeClr val="bg1"/>
                </a:solidFill>
              </a:rPr>
              <a:t> ve ECC (-)</a:t>
            </a:r>
            <a:endParaRPr kumimoji="0" lang="tr-TR" sz="18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+mn-lt"/>
            </a:endParaRPr>
          </a:p>
          <a:p>
            <a:pPr algn="ctr"/>
            <a:r>
              <a:rPr lang="tr-TR" b="1" baseline="30000" dirty="0" smtClean="0">
                <a:solidFill>
                  <a:srgbClr val="FF9900"/>
                </a:solidFill>
              </a:rPr>
              <a:t>**</a:t>
            </a:r>
            <a:r>
              <a:rPr lang="tr-TR" sz="1800" dirty="0" smtClean="0">
                <a:solidFill>
                  <a:schemeClr val="bg1"/>
                </a:solidFill>
              </a:rPr>
              <a:t>Gebe ve 21-24 Y arası hariç</a:t>
            </a:r>
          </a:p>
        </p:txBody>
      </p:sp>
      <p:sp>
        <p:nvSpPr>
          <p:cNvPr id="15" name="14 Dikdörtgen"/>
          <p:cNvSpPr/>
          <p:nvPr/>
        </p:nvSpPr>
        <p:spPr>
          <a:xfrm>
            <a:off x="3309571" y="3311406"/>
            <a:ext cx="73609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HGSIL</a:t>
            </a:r>
          </a:p>
          <a:p>
            <a:pPr algn="ctr"/>
            <a:endParaRPr lang="tr-TR" sz="1400" i="1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6" name="15 Dikdörtgen"/>
          <p:cNvSpPr/>
          <p:nvPr/>
        </p:nvSpPr>
        <p:spPr bwMode="auto">
          <a:xfrm>
            <a:off x="6748242" y="1556792"/>
            <a:ext cx="1728192" cy="720080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Sitoloji,</a:t>
            </a:r>
            <a:r>
              <a:rPr kumimoji="0" lang="tr-TR" sz="2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tr-TR" sz="22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Bx</a:t>
            </a:r>
            <a:r>
              <a:rPr kumimoji="0" lang="tr-TR" sz="2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tr-TR" sz="22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ve</a:t>
            </a:r>
            <a:r>
              <a:rPr kumimoji="0" lang="tr-TR" sz="2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tr-TR" sz="22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kolposkopi</a:t>
            </a:r>
            <a:r>
              <a:rPr kumimoji="0" lang="tr-TR" sz="22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gözden geçirilmesi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cxnSp>
        <p:nvCxnSpPr>
          <p:cNvPr id="19" name="18 Dirsek Bağlayıcısı"/>
          <p:cNvCxnSpPr>
            <a:stCxn id="12" idx="2"/>
            <a:endCxn id="8" idx="0"/>
          </p:cNvCxnSpPr>
          <p:nvPr/>
        </p:nvCxnSpPr>
        <p:spPr bwMode="auto">
          <a:xfrm rot="5400000">
            <a:off x="1208950" y="2028587"/>
            <a:ext cx="1034534" cy="1531105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24 Dirsek Bağlayıcısı"/>
          <p:cNvCxnSpPr>
            <a:stCxn id="12" idx="2"/>
            <a:endCxn id="15" idx="0"/>
          </p:cNvCxnSpPr>
          <p:nvPr/>
        </p:nvCxnSpPr>
        <p:spPr bwMode="auto">
          <a:xfrm rot="16200000" flipH="1">
            <a:off x="2567428" y="2201213"/>
            <a:ext cx="1034534" cy="1185852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26 Düz Ok Bağlayıcısı"/>
          <p:cNvCxnSpPr/>
          <p:nvPr/>
        </p:nvCxnSpPr>
        <p:spPr bwMode="auto">
          <a:xfrm rot="16200000" flipH="1">
            <a:off x="832290" y="4144374"/>
            <a:ext cx="431893" cy="925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30 Düz Ok Bağlayıcısı"/>
          <p:cNvCxnSpPr>
            <a:stCxn id="11" idx="2"/>
          </p:cNvCxnSpPr>
          <p:nvPr/>
        </p:nvCxnSpPr>
        <p:spPr bwMode="auto">
          <a:xfrm flipH="1">
            <a:off x="2555776" y="3957737"/>
            <a:ext cx="132" cy="140395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32 Şekil"/>
          <p:cNvCxnSpPr>
            <a:stCxn id="15" idx="3"/>
            <a:endCxn id="13" idx="2"/>
          </p:cNvCxnSpPr>
          <p:nvPr/>
        </p:nvCxnSpPr>
        <p:spPr bwMode="auto">
          <a:xfrm flipV="1">
            <a:off x="4045670" y="2276872"/>
            <a:ext cx="975665" cy="1326922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34 Düz Ok Bağlayıcısı"/>
          <p:cNvCxnSpPr>
            <a:stCxn id="16" idx="2"/>
            <a:endCxn id="6" idx="3"/>
          </p:cNvCxnSpPr>
          <p:nvPr/>
        </p:nvCxnSpPr>
        <p:spPr bwMode="auto">
          <a:xfrm>
            <a:off x="7612338" y="2276872"/>
            <a:ext cx="0" cy="93610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483768" y="2780928"/>
            <a:ext cx="0" cy="50405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575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77986"/>
            <a:ext cx="331236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CIN2-3 yönetimi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715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971600" y="1484784"/>
            <a:ext cx="7772400" cy="136207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dirty="0" smtClean="0"/>
              <a:t>ASCCP </a:t>
            </a:r>
            <a:r>
              <a:rPr lang="tr-TR" dirty="0" err="1" smtClean="0"/>
              <a:t>Guidelines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21-24 YAŞ ARASI YÖNETİM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/>
              <a:t>Massad</a:t>
            </a:r>
            <a:r>
              <a:rPr lang="tr-TR" sz="2800" dirty="0" smtClean="0"/>
              <a:t> LS, J </a:t>
            </a:r>
            <a:r>
              <a:rPr lang="tr-TR" sz="2800" dirty="0" err="1" smtClean="0"/>
              <a:t>Low</a:t>
            </a:r>
            <a:r>
              <a:rPr lang="tr-TR" sz="2800" dirty="0" smtClean="0"/>
              <a:t> Gen </a:t>
            </a:r>
            <a:r>
              <a:rPr lang="tr-TR" sz="2800" dirty="0" err="1" smtClean="0"/>
              <a:t>Tract</a:t>
            </a:r>
            <a:r>
              <a:rPr lang="tr-TR" sz="2800" dirty="0" smtClean="0"/>
              <a:t> </a:t>
            </a:r>
            <a:r>
              <a:rPr lang="tr-TR" sz="2800" dirty="0" err="1" smtClean="0"/>
              <a:t>Dis</a:t>
            </a:r>
            <a:r>
              <a:rPr lang="tr-TR" sz="2800" dirty="0" smtClean="0"/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2147706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i="1" dirty="0" smtClean="0">
                <a:solidFill>
                  <a:srgbClr val="C0504D"/>
                </a:solidFill>
              </a:rPr>
              <a:t>ASC-US veya LGSIL 21-24 Yaş Yönetimi</a:t>
            </a:r>
            <a:endParaRPr lang="tr-TR" b="1" i="1" dirty="0">
              <a:solidFill>
                <a:srgbClr val="C0504D"/>
              </a:solidFill>
            </a:endParaRPr>
          </a:p>
        </p:txBody>
      </p:sp>
      <p:sp>
        <p:nvSpPr>
          <p:cNvPr id="4" name="3 Dikdörtgen"/>
          <p:cNvSpPr/>
          <p:nvPr/>
        </p:nvSpPr>
        <p:spPr bwMode="auto">
          <a:xfrm>
            <a:off x="1115616" y="1628800"/>
            <a:ext cx="2048228" cy="9001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Sitoloji Tekrarı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700" dirty="0" smtClean="0">
                <a:solidFill>
                  <a:schemeClr val="bg1"/>
                </a:solidFill>
              </a:rPr>
              <a:t>@ 1 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(Tercihen)</a:t>
            </a:r>
          </a:p>
        </p:txBody>
      </p:sp>
      <p:sp>
        <p:nvSpPr>
          <p:cNvPr id="5" name="4 Dikdörtgen"/>
          <p:cNvSpPr/>
          <p:nvPr/>
        </p:nvSpPr>
        <p:spPr bwMode="auto">
          <a:xfrm>
            <a:off x="6444208" y="1700808"/>
            <a:ext cx="1960218" cy="9001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7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Reflex</a:t>
            </a:r>
            <a:r>
              <a:rPr kumimoji="0" lang="tr-TR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HPV </a:t>
            </a:r>
            <a:r>
              <a:rPr kumimoji="0" lang="tr-TR" sz="17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Testing</a:t>
            </a:r>
            <a:endParaRPr kumimoji="0" lang="tr-TR" sz="17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(Sadece ASC-US için kabul edilebilir)</a:t>
            </a:r>
          </a:p>
        </p:txBody>
      </p:sp>
      <p:sp>
        <p:nvSpPr>
          <p:cNvPr id="8" name="7 Dikdörtgen"/>
          <p:cNvSpPr/>
          <p:nvPr/>
        </p:nvSpPr>
        <p:spPr bwMode="auto">
          <a:xfrm>
            <a:off x="3419872" y="5157192"/>
            <a:ext cx="1656184" cy="648072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Kolposkopi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8 Dikdörtgen"/>
          <p:cNvSpPr/>
          <p:nvPr/>
        </p:nvSpPr>
        <p:spPr>
          <a:xfrm>
            <a:off x="736368" y="3068960"/>
            <a:ext cx="18659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Negatif, ASC-US</a:t>
            </a:r>
          </a:p>
          <a:p>
            <a:pPr algn="ctr"/>
            <a:r>
              <a:rPr lang="tr-TR" sz="20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veya</a:t>
            </a:r>
          </a:p>
          <a:p>
            <a:pPr algn="ctr"/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LGSIL</a:t>
            </a:r>
          </a:p>
        </p:txBody>
      </p:sp>
      <p:sp>
        <p:nvSpPr>
          <p:cNvPr id="10" name="9 Dikdörtgen"/>
          <p:cNvSpPr/>
          <p:nvPr/>
        </p:nvSpPr>
        <p:spPr>
          <a:xfrm>
            <a:off x="3063979" y="3068961"/>
            <a:ext cx="22343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ASC-H,  AGC, HGSIL</a:t>
            </a:r>
          </a:p>
        </p:txBody>
      </p:sp>
      <p:sp>
        <p:nvSpPr>
          <p:cNvPr id="11" name="10 Dikdörtgen"/>
          <p:cNvSpPr/>
          <p:nvPr/>
        </p:nvSpPr>
        <p:spPr>
          <a:xfrm>
            <a:off x="542346" y="4293097"/>
            <a:ext cx="2303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Sitoloji tekrarı @ 1 Y</a:t>
            </a:r>
          </a:p>
        </p:txBody>
      </p:sp>
      <p:sp>
        <p:nvSpPr>
          <p:cNvPr id="12" name="11 Dikdörtgen"/>
          <p:cNvSpPr/>
          <p:nvPr/>
        </p:nvSpPr>
        <p:spPr>
          <a:xfrm>
            <a:off x="4605" y="5291337"/>
            <a:ext cx="2039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Sitoloji negatif x 2</a:t>
            </a:r>
          </a:p>
        </p:txBody>
      </p:sp>
      <p:sp>
        <p:nvSpPr>
          <p:cNvPr id="13" name="12 Dikdörtgen"/>
          <p:cNvSpPr/>
          <p:nvPr/>
        </p:nvSpPr>
        <p:spPr>
          <a:xfrm>
            <a:off x="2060307" y="5291337"/>
            <a:ext cx="7154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≥ASC</a:t>
            </a:r>
          </a:p>
        </p:txBody>
      </p:sp>
      <p:sp>
        <p:nvSpPr>
          <p:cNvPr id="14" name="13 Dikdörtgen"/>
          <p:cNvSpPr/>
          <p:nvPr/>
        </p:nvSpPr>
        <p:spPr>
          <a:xfrm>
            <a:off x="215574" y="5949281"/>
            <a:ext cx="1581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Rutin tarama</a:t>
            </a:r>
          </a:p>
        </p:txBody>
      </p:sp>
      <p:sp>
        <p:nvSpPr>
          <p:cNvPr id="15" name="14 Dikdörtgen"/>
          <p:cNvSpPr/>
          <p:nvPr/>
        </p:nvSpPr>
        <p:spPr>
          <a:xfrm>
            <a:off x="6660232" y="4869160"/>
            <a:ext cx="1581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Rutin tarama</a:t>
            </a:r>
          </a:p>
        </p:txBody>
      </p:sp>
      <p:cxnSp>
        <p:nvCxnSpPr>
          <p:cNvPr id="19" name="18 Dirsek Bağlayıcısı"/>
          <p:cNvCxnSpPr>
            <a:stCxn id="4" idx="2"/>
            <a:endCxn id="10" idx="0"/>
          </p:cNvCxnSpPr>
          <p:nvPr/>
        </p:nvCxnSpPr>
        <p:spPr bwMode="auto">
          <a:xfrm rot="16200000" flipH="1">
            <a:off x="2890401" y="1778229"/>
            <a:ext cx="540061" cy="2041402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22 Düz Ok Bağlayıcısı"/>
          <p:cNvCxnSpPr>
            <a:stCxn id="9" idx="2"/>
            <a:endCxn id="11" idx="0"/>
          </p:cNvCxnSpPr>
          <p:nvPr/>
        </p:nvCxnSpPr>
        <p:spPr bwMode="auto">
          <a:xfrm>
            <a:off x="1669338" y="4084623"/>
            <a:ext cx="24889" cy="20847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30 Düz Ok Bağlayıcısı"/>
          <p:cNvCxnSpPr>
            <a:stCxn id="12" idx="2"/>
            <a:endCxn id="14" idx="0"/>
          </p:cNvCxnSpPr>
          <p:nvPr/>
        </p:nvCxnSpPr>
        <p:spPr bwMode="auto">
          <a:xfrm flipH="1">
            <a:off x="1006090" y="5691447"/>
            <a:ext cx="18023" cy="25783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42 Düz Ok Bağlayıcısı"/>
          <p:cNvCxnSpPr>
            <a:stCxn id="13" idx="3"/>
            <a:endCxn id="8" idx="1"/>
          </p:cNvCxnSpPr>
          <p:nvPr/>
        </p:nvCxnSpPr>
        <p:spPr bwMode="auto">
          <a:xfrm flipV="1">
            <a:off x="2775717" y="5481228"/>
            <a:ext cx="644155" cy="1016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44 Dirsek Bağlayıcısı"/>
          <p:cNvCxnSpPr>
            <a:stCxn id="4" idx="2"/>
            <a:endCxn id="9" idx="0"/>
          </p:cNvCxnSpPr>
          <p:nvPr/>
        </p:nvCxnSpPr>
        <p:spPr bwMode="auto">
          <a:xfrm rot="5400000">
            <a:off x="1634504" y="2563734"/>
            <a:ext cx="540060" cy="470392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46 Dirsek Bağlayıcısı"/>
          <p:cNvCxnSpPr>
            <a:stCxn id="11" idx="2"/>
            <a:endCxn id="12" idx="0"/>
          </p:cNvCxnSpPr>
          <p:nvPr/>
        </p:nvCxnSpPr>
        <p:spPr bwMode="auto">
          <a:xfrm rot="5400000">
            <a:off x="1060105" y="4657215"/>
            <a:ext cx="598130" cy="670114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48 Dirsek Bağlayıcısı"/>
          <p:cNvCxnSpPr>
            <a:stCxn id="11" idx="2"/>
            <a:endCxn id="13" idx="0"/>
          </p:cNvCxnSpPr>
          <p:nvPr/>
        </p:nvCxnSpPr>
        <p:spPr bwMode="auto">
          <a:xfrm rot="16200000" flipH="1">
            <a:off x="1757054" y="4630379"/>
            <a:ext cx="598130" cy="723785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139952" y="1844824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HPV </a:t>
            </a:r>
            <a:r>
              <a:rPr lang="en-US" sz="2000" dirty="0" err="1" smtClean="0"/>
              <a:t>pozitif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6660232" y="3356992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HPV </a:t>
            </a:r>
            <a:r>
              <a:rPr lang="en-US" sz="2000" dirty="0" err="1" smtClean="0"/>
              <a:t>negatif</a:t>
            </a:r>
            <a:endParaRPr lang="en-US" sz="2000" dirty="0"/>
          </a:p>
        </p:txBody>
      </p:sp>
      <p:cxnSp>
        <p:nvCxnSpPr>
          <p:cNvPr id="32" name="Straight Arrow Connector 31"/>
          <p:cNvCxnSpPr>
            <a:stCxn id="10" idx="2"/>
          </p:cNvCxnSpPr>
          <p:nvPr/>
        </p:nvCxnSpPr>
        <p:spPr>
          <a:xfrm>
            <a:off x="4181132" y="3469071"/>
            <a:ext cx="30828" cy="147209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0" idx="0"/>
          </p:cNvCxnSpPr>
          <p:nvPr/>
        </p:nvCxnSpPr>
        <p:spPr>
          <a:xfrm flipH="1">
            <a:off x="7368118" y="2636912"/>
            <a:ext cx="12194" cy="72008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7380312" y="3861048"/>
            <a:ext cx="12194" cy="72008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3" idx="3"/>
          </p:cNvCxnSpPr>
          <p:nvPr/>
        </p:nvCxnSpPr>
        <p:spPr>
          <a:xfrm flipH="1" flipV="1">
            <a:off x="5478780" y="2044879"/>
            <a:ext cx="821412" cy="1596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3275856" y="2060848"/>
            <a:ext cx="821412" cy="1596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706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tr-TR" b="1" i="1" dirty="0" smtClean="0">
                <a:solidFill>
                  <a:srgbClr val="C0504D"/>
                </a:solidFill>
              </a:rPr>
              <a:t>ASC-H ve HGSIL 21-24 Yaş Yönetimi</a:t>
            </a:r>
            <a:endParaRPr lang="tr-TR" b="1" i="1" dirty="0">
              <a:solidFill>
                <a:srgbClr val="C0504D"/>
              </a:solidFill>
            </a:endParaRPr>
          </a:p>
        </p:txBody>
      </p:sp>
      <p:sp>
        <p:nvSpPr>
          <p:cNvPr id="4" name="3 Dikdörtgen"/>
          <p:cNvSpPr/>
          <p:nvPr/>
        </p:nvSpPr>
        <p:spPr bwMode="auto">
          <a:xfrm>
            <a:off x="3707904" y="1268760"/>
            <a:ext cx="1728192" cy="720080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Kolposkopi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+ECC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200" dirty="0" smtClean="0">
                <a:solidFill>
                  <a:schemeClr val="bg1"/>
                </a:solidFill>
              </a:rPr>
              <a:t>(Gör ve tedavi et kabul edilemez)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3131840" y="2492896"/>
            <a:ext cx="1250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CIN 2,3 Yok</a:t>
            </a:r>
          </a:p>
        </p:txBody>
      </p:sp>
      <p:sp>
        <p:nvSpPr>
          <p:cNvPr id="6" name="5 Dikdörtgen"/>
          <p:cNvSpPr/>
          <p:nvPr/>
        </p:nvSpPr>
        <p:spPr>
          <a:xfrm>
            <a:off x="7542416" y="2473152"/>
            <a:ext cx="858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CIN 2,3</a:t>
            </a:r>
          </a:p>
        </p:txBody>
      </p:sp>
      <p:sp>
        <p:nvSpPr>
          <p:cNvPr id="7" name="6 Dikdörtgen"/>
          <p:cNvSpPr/>
          <p:nvPr/>
        </p:nvSpPr>
        <p:spPr bwMode="auto">
          <a:xfrm>
            <a:off x="2971822" y="3113965"/>
            <a:ext cx="1728192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Sitoloji ve </a:t>
            </a:r>
            <a:r>
              <a:rPr kumimoji="0" lang="tr-TR" sz="17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kolposkopi</a:t>
            </a:r>
            <a:r>
              <a:rPr kumimoji="0" lang="tr-TR" sz="17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ile gözlem</a:t>
            </a:r>
            <a:r>
              <a:rPr kumimoji="0" lang="tr-TR" sz="17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n-lt"/>
              </a:rPr>
              <a:t>*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700" dirty="0" smtClean="0">
                <a:solidFill>
                  <a:schemeClr val="bg1"/>
                </a:solidFill>
              </a:rPr>
              <a:t>@ 6 ay aralarla  2Y</a:t>
            </a:r>
          </a:p>
        </p:txBody>
      </p:sp>
      <p:sp>
        <p:nvSpPr>
          <p:cNvPr id="8" name="7 Yuvarlatılmış Çapraz Köşeli Dikdörtgen"/>
          <p:cNvSpPr/>
          <p:nvPr/>
        </p:nvSpPr>
        <p:spPr bwMode="auto">
          <a:xfrm>
            <a:off x="2051720" y="5661248"/>
            <a:ext cx="1728192" cy="720080"/>
          </a:xfrm>
          <a:prstGeom prst="round2Diag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ASCCP Önerilerine Göre Yönet </a:t>
            </a:r>
          </a:p>
        </p:txBody>
      </p:sp>
      <p:sp>
        <p:nvSpPr>
          <p:cNvPr id="9" name="8 Dikdörtgen"/>
          <p:cNvSpPr/>
          <p:nvPr/>
        </p:nvSpPr>
        <p:spPr bwMode="auto">
          <a:xfrm>
            <a:off x="4139952" y="5589240"/>
            <a:ext cx="1728192" cy="720080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/>
            <a:r>
              <a:rPr lang="tr-TR" sz="1700" dirty="0" err="1" smtClean="0">
                <a:solidFill>
                  <a:schemeClr val="bg1"/>
                </a:solidFill>
              </a:rPr>
              <a:t>Diagnostik</a:t>
            </a:r>
            <a:r>
              <a:rPr lang="tr-TR" sz="1700" dirty="0" smtClean="0">
                <a:solidFill>
                  <a:schemeClr val="bg1"/>
                </a:solidFill>
              </a:rPr>
              <a:t> </a:t>
            </a:r>
            <a:r>
              <a:rPr lang="tr-TR" sz="1700" dirty="0" err="1" smtClean="0">
                <a:solidFill>
                  <a:schemeClr val="bg1"/>
                </a:solidFill>
              </a:rPr>
              <a:t>eksizyonel</a:t>
            </a:r>
            <a:r>
              <a:rPr lang="tr-TR" sz="1700" dirty="0" smtClean="0">
                <a:solidFill>
                  <a:schemeClr val="bg1"/>
                </a:solidFill>
              </a:rPr>
              <a:t> prosedür</a:t>
            </a:r>
          </a:p>
        </p:txBody>
      </p:sp>
      <p:sp>
        <p:nvSpPr>
          <p:cNvPr id="10" name="9 Yuvarlatılmış Çapraz Köşeli Dikdörtgen"/>
          <p:cNvSpPr/>
          <p:nvPr/>
        </p:nvSpPr>
        <p:spPr bwMode="auto">
          <a:xfrm>
            <a:off x="7068277" y="5157192"/>
            <a:ext cx="1728192" cy="720080"/>
          </a:xfrm>
          <a:prstGeom prst="round2Diag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ASCCP Önerilerine Göre Yönet </a:t>
            </a:r>
          </a:p>
        </p:txBody>
      </p:sp>
      <p:sp>
        <p:nvSpPr>
          <p:cNvPr id="11" name="10 Yuvarlatılmış Çapraz Köşeli Dikdörtgen"/>
          <p:cNvSpPr/>
          <p:nvPr/>
        </p:nvSpPr>
        <p:spPr bwMode="auto">
          <a:xfrm>
            <a:off x="5980156" y="6021288"/>
            <a:ext cx="2816313" cy="720080"/>
          </a:xfrm>
          <a:prstGeom prst="round2DiagRect">
            <a:avLst/>
          </a:prstGeom>
          <a:solidFill>
            <a:schemeClr val="accent4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n-lt"/>
              </a:rPr>
              <a:t>*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Yeterli </a:t>
            </a:r>
            <a:r>
              <a:rPr kumimoji="0" lang="tr-TR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kolposkopi</a:t>
            </a: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ve ECC negatif ise</a:t>
            </a:r>
            <a:r>
              <a:rPr kumimoji="0" lang="tr-TR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yapılabilir. Aksi takdirde </a:t>
            </a:r>
            <a:r>
              <a:rPr kumimoji="0" lang="tr-TR" sz="24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diagnostik</a:t>
            </a:r>
            <a:r>
              <a:rPr kumimoji="0" lang="tr-TR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tr-TR" sz="24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eksizyonel</a:t>
            </a:r>
            <a:r>
              <a:rPr kumimoji="0" lang="tr-TR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prosedür </a:t>
            </a:r>
            <a:r>
              <a:rPr kumimoji="0" lang="tr-TR" sz="24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endikedir</a:t>
            </a:r>
            <a:r>
              <a:rPr kumimoji="0" lang="tr-TR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.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342749" y="2996953"/>
            <a:ext cx="19063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İki negatif sitoloji</a:t>
            </a:r>
          </a:p>
          <a:p>
            <a:pPr algn="ctr"/>
            <a:r>
              <a:rPr lang="tr-TR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ve</a:t>
            </a:r>
          </a:p>
          <a:p>
            <a:pPr algn="ctr"/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HGSIL </a:t>
            </a:r>
            <a:r>
              <a:rPr lang="tr-TR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kolposkopik</a:t>
            </a:r>
            <a:endParaRPr lang="tr-TR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bulgusu yok</a:t>
            </a:r>
          </a:p>
        </p:txBody>
      </p:sp>
      <p:sp>
        <p:nvSpPr>
          <p:cNvPr id="13" name="12 Dikdörtgen"/>
          <p:cNvSpPr/>
          <p:nvPr/>
        </p:nvSpPr>
        <p:spPr>
          <a:xfrm>
            <a:off x="5652120" y="2924944"/>
            <a:ext cx="22963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HGSIL </a:t>
            </a:r>
            <a:r>
              <a:rPr lang="tr-TR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kolposkopik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lezyon</a:t>
            </a:r>
          </a:p>
          <a:p>
            <a:pPr algn="ctr"/>
            <a:r>
              <a:rPr lang="tr-TR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veya</a:t>
            </a:r>
          </a:p>
          <a:p>
            <a:pPr algn="ctr"/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HGSIL </a:t>
            </a:r>
            <a:r>
              <a:rPr lang="tr-TR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persistansı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(1 Y)</a:t>
            </a:r>
          </a:p>
        </p:txBody>
      </p:sp>
      <p:sp>
        <p:nvSpPr>
          <p:cNvPr id="14" name="13 Dikdörtgen"/>
          <p:cNvSpPr/>
          <p:nvPr/>
        </p:nvSpPr>
        <p:spPr>
          <a:xfrm>
            <a:off x="6372200" y="4293096"/>
            <a:ext cx="853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Biyopsi</a:t>
            </a:r>
          </a:p>
        </p:txBody>
      </p:sp>
      <p:sp>
        <p:nvSpPr>
          <p:cNvPr id="16" name="15 Dikdörtgen"/>
          <p:cNvSpPr/>
          <p:nvPr/>
        </p:nvSpPr>
        <p:spPr>
          <a:xfrm>
            <a:off x="6296059" y="4941169"/>
            <a:ext cx="858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CIN 2,3</a:t>
            </a:r>
          </a:p>
        </p:txBody>
      </p:sp>
      <p:sp>
        <p:nvSpPr>
          <p:cNvPr id="17" name="16 Dikdörtgen"/>
          <p:cNvSpPr/>
          <p:nvPr/>
        </p:nvSpPr>
        <p:spPr>
          <a:xfrm>
            <a:off x="2123728" y="4437112"/>
            <a:ext cx="1650609" cy="36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Diğer sonuçlar</a:t>
            </a:r>
          </a:p>
        </p:txBody>
      </p:sp>
      <p:sp>
        <p:nvSpPr>
          <p:cNvPr id="18" name="17 Dikdörtgen"/>
          <p:cNvSpPr/>
          <p:nvPr/>
        </p:nvSpPr>
        <p:spPr>
          <a:xfrm>
            <a:off x="683568" y="5157192"/>
            <a:ext cx="858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Rutin</a:t>
            </a:r>
          </a:p>
          <a:p>
            <a:pPr algn="ctr"/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tarama</a:t>
            </a:r>
          </a:p>
        </p:txBody>
      </p:sp>
      <p:sp>
        <p:nvSpPr>
          <p:cNvPr id="19" name="18 Dikdörtgen"/>
          <p:cNvSpPr/>
          <p:nvPr/>
        </p:nvSpPr>
        <p:spPr>
          <a:xfrm>
            <a:off x="3560435" y="4417948"/>
            <a:ext cx="29330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HGSIL </a:t>
            </a:r>
            <a:r>
              <a:rPr lang="tr-TR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persistansı</a:t>
            </a:r>
            <a:endParaRPr lang="tr-TR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(2 Y </a:t>
            </a:r>
            <a:r>
              <a:rPr lang="tr-TR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CIN 2,3 gösterilememiş</a:t>
            </a:r>
            <a:r>
              <a:rPr lang="tr-T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)</a:t>
            </a:r>
          </a:p>
        </p:txBody>
      </p:sp>
      <p:cxnSp>
        <p:nvCxnSpPr>
          <p:cNvPr id="21" name="20 Dirsek Bağlayıcısı"/>
          <p:cNvCxnSpPr>
            <a:stCxn id="4" idx="2"/>
            <a:endCxn id="5" idx="0"/>
          </p:cNvCxnSpPr>
          <p:nvPr/>
        </p:nvCxnSpPr>
        <p:spPr bwMode="auto">
          <a:xfrm rot="5400000">
            <a:off x="3912395" y="1833291"/>
            <a:ext cx="504056" cy="815154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22 Dirsek Bağlayıcısı"/>
          <p:cNvCxnSpPr>
            <a:stCxn id="4" idx="2"/>
            <a:endCxn id="6" idx="0"/>
          </p:cNvCxnSpPr>
          <p:nvPr/>
        </p:nvCxnSpPr>
        <p:spPr bwMode="auto">
          <a:xfrm rot="16200000" flipH="1">
            <a:off x="6029722" y="531118"/>
            <a:ext cx="484312" cy="3399756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26 Düz Ok Bağlayıcısı"/>
          <p:cNvCxnSpPr>
            <a:stCxn id="6" idx="2"/>
            <a:endCxn id="10" idx="3"/>
          </p:cNvCxnSpPr>
          <p:nvPr/>
        </p:nvCxnSpPr>
        <p:spPr bwMode="auto">
          <a:xfrm flipH="1">
            <a:off x="7932373" y="2842484"/>
            <a:ext cx="39383" cy="231470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28 Düz Ok Bağlayıcısı"/>
          <p:cNvCxnSpPr/>
          <p:nvPr/>
        </p:nvCxnSpPr>
        <p:spPr bwMode="auto">
          <a:xfrm flipV="1">
            <a:off x="4788024" y="3552112"/>
            <a:ext cx="808090" cy="2090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30 Düz Ok Bağlayıcısı"/>
          <p:cNvCxnSpPr>
            <a:endCxn id="12" idx="3"/>
          </p:cNvCxnSpPr>
          <p:nvPr/>
        </p:nvCxnSpPr>
        <p:spPr bwMode="auto">
          <a:xfrm flipH="1">
            <a:off x="2249078" y="3573016"/>
            <a:ext cx="666738" cy="2410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32 Düz Ok Bağlayıcısı"/>
          <p:cNvCxnSpPr>
            <a:endCxn id="18" idx="0"/>
          </p:cNvCxnSpPr>
          <p:nvPr/>
        </p:nvCxnSpPr>
        <p:spPr bwMode="auto">
          <a:xfrm flipH="1">
            <a:off x="1112851" y="4221088"/>
            <a:ext cx="2765" cy="93610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36 Düz Ok Bağlayıcısı"/>
          <p:cNvCxnSpPr>
            <a:endCxn id="16" idx="0"/>
          </p:cNvCxnSpPr>
          <p:nvPr/>
        </p:nvCxnSpPr>
        <p:spPr bwMode="auto">
          <a:xfrm flipH="1">
            <a:off x="6725399" y="4653136"/>
            <a:ext cx="6841" cy="28803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38 Dirsek Bağlayıcısı"/>
          <p:cNvCxnSpPr>
            <a:stCxn id="7" idx="2"/>
            <a:endCxn id="17" idx="0"/>
          </p:cNvCxnSpPr>
          <p:nvPr/>
        </p:nvCxnSpPr>
        <p:spPr bwMode="auto">
          <a:xfrm rot="5400000">
            <a:off x="3090943" y="3692136"/>
            <a:ext cx="603067" cy="886885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40 Dirsek Bağlayıcısı"/>
          <p:cNvCxnSpPr>
            <a:stCxn id="7" idx="2"/>
            <a:endCxn id="19" idx="0"/>
          </p:cNvCxnSpPr>
          <p:nvPr/>
        </p:nvCxnSpPr>
        <p:spPr bwMode="auto">
          <a:xfrm rot="16200000" flipH="1">
            <a:off x="4139479" y="3530484"/>
            <a:ext cx="583903" cy="1191024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42 Şekil"/>
          <p:cNvCxnSpPr>
            <a:stCxn id="16" idx="2"/>
            <a:endCxn id="10" idx="2"/>
          </p:cNvCxnSpPr>
          <p:nvPr/>
        </p:nvCxnSpPr>
        <p:spPr bwMode="auto">
          <a:xfrm rot="16200000" flipH="1">
            <a:off x="6793473" y="5242427"/>
            <a:ext cx="206731" cy="342878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44 Düz Ok Bağlayıcısı"/>
          <p:cNvCxnSpPr>
            <a:stCxn id="19" idx="2"/>
            <a:endCxn id="9" idx="0"/>
          </p:cNvCxnSpPr>
          <p:nvPr/>
        </p:nvCxnSpPr>
        <p:spPr bwMode="auto">
          <a:xfrm flipH="1">
            <a:off x="5004048" y="5064279"/>
            <a:ext cx="22894" cy="52496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46 Düz Ok Bağlayıcısı"/>
          <p:cNvCxnSpPr>
            <a:stCxn id="17" idx="2"/>
            <a:endCxn id="8" idx="3"/>
          </p:cNvCxnSpPr>
          <p:nvPr/>
        </p:nvCxnSpPr>
        <p:spPr bwMode="auto">
          <a:xfrm flipH="1">
            <a:off x="2915816" y="4806442"/>
            <a:ext cx="33217" cy="85480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732240" y="4077072"/>
            <a:ext cx="0" cy="28803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707904" y="2780928"/>
            <a:ext cx="0" cy="28803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871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992666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0"/>
            <a:ext cx="331236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Genç kadında CIN2-3 yönetimi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993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971600" y="1556792"/>
            <a:ext cx="7772400" cy="1362075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dirty="0" smtClean="0"/>
              <a:t>ASCCP </a:t>
            </a:r>
            <a:r>
              <a:rPr lang="tr-TR" dirty="0" err="1" smtClean="0"/>
              <a:t>Guidelines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GEBEDE YÖNETİM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/>
              <a:t>Massad</a:t>
            </a:r>
            <a:r>
              <a:rPr lang="tr-TR" sz="2800" dirty="0" smtClean="0"/>
              <a:t> LS, J </a:t>
            </a:r>
            <a:r>
              <a:rPr lang="tr-TR" sz="2800" dirty="0" err="1" smtClean="0"/>
              <a:t>Low</a:t>
            </a:r>
            <a:r>
              <a:rPr lang="tr-TR" sz="2800" dirty="0" smtClean="0"/>
              <a:t> Gen </a:t>
            </a:r>
            <a:r>
              <a:rPr lang="tr-TR" sz="2800" dirty="0" err="1" smtClean="0"/>
              <a:t>Tract</a:t>
            </a:r>
            <a:r>
              <a:rPr lang="tr-TR" sz="2800" dirty="0" smtClean="0"/>
              <a:t> </a:t>
            </a:r>
            <a:r>
              <a:rPr lang="tr-TR" sz="2800" dirty="0" err="1" smtClean="0"/>
              <a:t>Dis</a:t>
            </a:r>
            <a:r>
              <a:rPr lang="tr-TR" sz="2800" dirty="0" smtClean="0"/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449122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>
                <a:solidFill>
                  <a:srgbClr val="C0504D"/>
                </a:solidFill>
              </a:rPr>
              <a:t>Gebede</a:t>
            </a:r>
            <a:r>
              <a:rPr lang="en-US" b="1" i="1" dirty="0" smtClean="0">
                <a:solidFill>
                  <a:srgbClr val="C0504D"/>
                </a:solidFill>
              </a:rPr>
              <a:t> ASCUS </a:t>
            </a:r>
            <a:r>
              <a:rPr lang="en-US" b="1" i="1" dirty="0" err="1" smtClean="0">
                <a:solidFill>
                  <a:srgbClr val="C0504D"/>
                </a:solidFill>
              </a:rPr>
              <a:t>Yönetimi</a:t>
            </a:r>
            <a:endParaRPr lang="en-US" b="1" i="1" dirty="0">
              <a:solidFill>
                <a:srgbClr val="C0504D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Gebe</a:t>
            </a:r>
            <a:r>
              <a:rPr lang="en-US" sz="3600" dirty="0" smtClean="0"/>
              <a:t> </a:t>
            </a:r>
            <a:r>
              <a:rPr lang="en-US" sz="3600" dirty="0" err="1" smtClean="0"/>
              <a:t>olmayanlarla</a:t>
            </a:r>
            <a:r>
              <a:rPr lang="en-US" sz="3600" dirty="0" smtClean="0"/>
              <a:t> </a:t>
            </a:r>
            <a:r>
              <a:rPr lang="en-US" sz="3600" dirty="0" err="1" smtClean="0"/>
              <a:t>aynı</a:t>
            </a:r>
            <a:endParaRPr lang="en-US" sz="3600" dirty="0"/>
          </a:p>
          <a:p>
            <a:r>
              <a:rPr lang="en-US" sz="3600" dirty="0" smtClean="0"/>
              <a:t>HPV </a:t>
            </a:r>
            <a:r>
              <a:rPr lang="en-US" sz="3600" dirty="0" err="1" smtClean="0"/>
              <a:t>positi</a:t>
            </a:r>
            <a:r>
              <a:rPr lang="tr-TR" sz="3600" dirty="0" smtClean="0"/>
              <a:t>f</a:t>
            </a:r>
            <a:r>
              <a:rPr lang="en-US" sz="3600" dirty="0" smtClean="0"/>
              <a:t> </a:t>
            </a:r>
            <a:r>
              <a:rPr lang="tr-TR" sz="3600" dirty="0" smtClean="0"/>
              <a:t> ise </a:t>
            </a:r>
            <a:r>
              <a:rPr lang="en-US" sz="3600" dirty="0" err="1" smtClean="0"/>
              <a:t>kolposkopi</a:t>
            </a:r>
            <a:r>
              <a:rPr lang="en-US" sz="3600" dirty="0" smtClean="0"/>
              <a:t> postpartum 6. </a:t>
            </a:r>
            <a:r>
              <a:rPr lang="en-US" sz="3600" dirty="0" err="1" smtClean="0"/>
              <a:t>haftaya</a:t>
            </a:r>
            <a:r>
              <a:rPr lang="en-US" sz="3600" dirty="0" smtClean="0"/>
              <a:t> </a:t>
            </a:r>
            <a:r>
              <a:rPr lang="en-US" sz="3600" dirty="0" err="1" smtClean="0"/>
              <a:t>ertelenebilir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2144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tr-TR" b="1" i="1" dirty="0" smtClean="0">
                <a:solidFill>
                  <a:srgbClr val="C0504D"/>
                </a:solidFill>
              </a:rPr>
              <a:t>Gebede LGSIL Yönetimi</a:t>
            </a:r>
            <a:endParaRPr lang="tr-TR" b="1" i="1" dirty="0">
              <a:solidFill>
                <a:srgbClr val="C0504D"/>
              </a:solidFill>
            </a:endParaRPr>
          </a:p>
        </p:txBody>
      </p:sp>
      <p:sp>
        <p:nvSpPr>
          <p:cNvPr id="5" name="4 Dikdörtgen"/>
          <p:cNvSpPr/>
          <p:nvPr/>
        </p:nvSpPr>
        <p:spPr bwMode="auto">
          <a:xfrm>
            <a:off x="1895872" y="1952836"/>
            <a:ext cx="1728192" cy="720080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Kolposkopi</a:t>
            </a:r>
            <a:endParaRPr kumimoji="0" lang="tr-TR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800" dirty="0" smtClean="0">
                <a:solidFill>
                  <a:schemeClr val="bg1"/>
                </a:solidFill>
              </a:rPr>
              <a:t>(Tercihen)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5 Dikdörtgen"/>
          <p:cNvSpPr/>
          <p:nvPr/>
        </p:nvSpPr>
        <p:spPr bwMode="auto">
          <a:xfrm>
            <a:off x="5519936" y="1952836"/>
            <a:ext cx="1932384" cy="756084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Kolposkopi</a:t>
            </a:r>
            <a:r>
              <a:rPr kumimoji="0" lang="tr-TR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ertelemesi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1800" dirty="0" smtClean="0">
                <a:solidFill>
                  <a:schemeClr val="bg1"/>
                </a:solidFill>
              </a:rPr>
              <a:t>(</a:t>
            </a:r>
            <a:r>
              <a:rPr lang="tr-TR" sz="1800" dirty="0" err="1" smtClean="0">
                <a:solidFill>
                  <a:schemeClr val="bg1"/>
                </a:solidFill>
              </a:rPr>
              <a:t>Postpartum</a:t>
            </a:r>
            <a:r>
              <a:rPr lang="tr-TR" sz="1800" dirty="0" smtClean="0">
                <a:solidFill>
                  <a:schemeClr val="bg1"/>
                </a:solidFill>
              </a:rPr>
              <a:t> 6. haftaya)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990760" y="3429001"/>
            <a:ext cx="1250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CIN 2,3 Yok</a:t>
            </a:r>
          </a:p>
        </p:txBody>
      </p:sp>
      <p:sp>
        <p:nvSpPr>
          <p:cNvPr id="8" name="7 Dikdörtgen"/>
          <p:cNvSpPr/>
          <p:nvPr/>
        </p:nvSpPr>
        <p:spPr>
          <a:xfrm>
            <a:off x="3707904" y="3429000"/>
            <a:ext cx="858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CIN 2,3</a:t>
            </a:r>
          </a:p>
        </p:txBody>
      </p:sp>
      <p:sp>
        <p:nvSpPr>
          <p:cNvPr id="10" name="9 Dikdörtgen"/>
          <p:cNvSpPr/>
          <p:nvPr/>
        </p:nvSpPr>
        <p:spPr>
          <a:xfrm>
            <a:off x="722266" y="5229201"/>
            <a:ext cx="1807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dirty="0" err="1" smtClean="0">
                <a:solidFill>
                  <a:schemeClr val="accent1">
                    <a:lumMod val="50000"/>
                  </a:schemeClr>
                </a:solidFill>
              </a:rPr>
              <a:t>Postpartum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 takip</a:t>
            </a:r>
          </a:p>
        </p:txBody>
      </p:sp>
      <p:cxnSp>
        <p:nvCxnSpPr>
          <p:cNvPr id="13" name="12 Dirsek Bağlayıcısı"/>
          <p:cNvCxnSpPr>
            <a:stCxn id="5" idx="2"/>
            <a:endCxn id="7" idx="0"/>
          </p:cNvCxnSpPr>
          <p:nvPr/>
        </p:nvCxnSpPr>
        <p:spPr bwMode="auto">
          <a:xfrm rot="5400000">
            <a:off x="1809825" y="2478857"/>
            <a:ext cx="756085" cy="1144202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14 Dirsek Bağlayıcısı"/>
          <p:cNvCxnSpPr>
            <a:stCxn id="5" idx="2"/>
            <a:endCxn id="8" idx="0"/>
          </p:cNvCxnSpPr>
          <p:nvPr/>
        </p:nvCxnSpPr>
        <p:spPr bwMode="auto">
          <a:xfrm rot="16200000" flipH="1">
            <a:off x="3070564" y="2362320"/>
            <a:ext cx="756084" cy="1377276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16 Düz Ok Bağlayıcısı"/>
          <p:cNvCxnSpPr>
            <a:stCxn id="7" idx="2"/>
            <a:endCxn id="10" idx="0"/>
          </p:cNvCxnSpPr>
          <p:nvPr/>
        </p:nvCxnSpPr>
        <p:spPr bwMode="auto">
          <a:xfrm>
            <a:off x="1615766" y="3798333"/>
            <a:ext cx="10410" cy="143086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18 Düz Ok Bağlayıcısı"/>
          <p:cNvCxnSpPr>
            <a:stCxn id="8" idx="2"/>
            <a:endCxn id="16" idx="0"/>
          </p:cNvCxnSpPr>
          <p:nvPr/>
        </p:nvCxnSpPr>
        <p:spPr bwMode="auto">
          <a:xfrm>
            <a:off x="4137244" y="3798332"/>
            <a:ext cx="2708" cy="135886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20 Dirsek Bağlayıcısı"/>
          <p:cNvCxnSpPr>
            <a:stCxn id="2" idx="2"/>
            <a:endCxn id="5" idx="0"/>
          </p:cNvCxnSpPr>
          <p:nvPr/>
        </p:nvCxnSpPr>
        <p:spPr bwMode="auto">
          <a:xfrm rot="5400000">
            <a:off x="3324554" y="695046"/>
            <a:ext cx="693204" cy="1822376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22 Dirsek Bağlayıcısı"/>
          <p:cNvCxnSpPr>
            <a:stCxn id="2" idx="2"/>
            <a:endCxn id="6" idx="0"/>
          </p:cNvCxnSpPr>
          <p:nvPr/>
        </p:nvCxnSpPr>
        <p:spPr bwMode="auto">
          <a:xfrm rot="16200000" flipH="1">
            <a:off x="5187634" y="654342"/>
            <a:ext cx="693204" cy="1903784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87824" y="515719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</a:t>
            </a:r>
            <a:r>
              <a:rPr lang="en-US" dirty="0" err="1" smtClean="0"/>
              <a:t>aydan</a:t>
            </a:r>
            <a:r>
              <a:rPr lang="en-US" dirty="0" smtClean="0"/>
              <a:t> </a:t>
            </a:r>
            <a:r>
              <a:rPr lang="en-US" dirty="0" err="1" smtClean="0"/>
              <a:t>kısa</a:t>
            </a:r>
            <a:r>
              <a:rPr lang="en-US" dirty="0" smtClean="0"/>
              <a:t> </a:t>
            </a:r>
            <a:r>
              <a:rPr lang="en-US" dirty="0" err="1" smtClean="0"/>
              <a:t>olmamak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kaydıyla</a:t>
            </a:r>
            <a:r>
              <a:rPr lang="en-US" dirty="0" smtClean="0"/>
              <a:t> </a:t>
            </a:r>
            <a:r>
              <a:rPr lang="en-US" dirty="0" err="1" smtClean="0"/>
              <a:t>kolposkopi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27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smtClean="0">
                <a:solidFill>
                  <a:srgbClr val="C0504D"/>
                </a:solidFill>
              </a:rPr>
              <a:t>Gebede HGSIL ve ASC-H Yönetimi</a:t>
            </a:r>
            <a:endParaRPr lang="tr-TR" b="1" i="1" dirty="0">
              <a:solidFill>
                <a:srgbClr val="C0504D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28531" y="3068960"/>
            <a:ext cx="1093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CIN 2,3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3491880" y="1412776"/>
            <a:ext cx="2512870" cy="952750"/>
          </a:xfrm>
          <a:prstGeom prst="round2DiagRect">
            <a:avLst>
              <a:gd name="adj1" fmla="val 0"/>
              <a:gd name="adj2" fmla="val 0"/>
            </a:avLst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tr-TR" sz="2400" b="1" dirty="0" err="1" smtClean="0">
                <a:latin typeface="Calibri" pitchFamily="34" charset="0"/>
              </a:rPr>
              <a:t>Kolposkopi</a:t>
            </a:r>
            <a:endParaRPr lang="tr-TR" sz="2400" b="1" dirty="0">
              <a:latin typeface="Calibri" pitchFamily="34" charset="0"/>
            </a:endParaRPr>
          </a:p>
          <a:p>
            <a:pPr algn="ctr"/>
            <a:r>
              <a:rPr lang="tr-TR" sz="2400" b="1" dirty="0" smtClean="0">
                <a:latin typeface="Calibri" pitchFamily="34" charset="0"/>
              </a:rPr>
              <a:t>(ECC  </a:t>
            </a:r>
            <a:r>
              <a:rPr lang="tr-TR" sz="2400" b="1" dirty="0" err="1" smtClean="0">
                <a:latin typeface="Calibri" pitchFamily="34" charset="0"/>
              </a:rPr>
              <a:t>kontraendike</a:t>
            </a:r>
            <a:r>
              <a:rPr lang="tr-TR" sz="2400" b="1" dirty="0" smtClean="0">
                <a:latin typeface="Calibri" pitchFamily="34" charset="0"/>
              </a:rPr>
              <a:t>)</a:t>
            </a:r>
            <a:endParaRPr lang="tr-TR" sz="2400" b="1" dirty="0">
              <a:latin typeface="Calibri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26455" y="3068960"/>
            <a:ext cx="2591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err="1" smtClean="0">
                <a:latin typeface="Calibri" pitchFamily="34" charset="0"/>
                <a:cs typeface="Calibri" pitchFamily="34" charset="0"/>
              </a:rPr>
              <a:t>İnvaziv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400" b="1" dirty="0" err="1" smtClean="0">
                <a:latin typeface="Calibri" pitchFamily="34" charset="0"/>
                <a:cs typeface="Calibri" pitchFamily="34" charset="0"/>
              </a:rPr>
              <a:t>ca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. kuşkusu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6" name="25 Düz Ok Bağlayıcısı"/>
          <p:cNvCxnSpPr/>
          <p:nvPr/>
        </p:nvCxnSpPr>
        <p:spPr bwMode="auto">
          <a:xfrm rot="16200000" flipH="1">
            <a:off x="6958310" y="3706987"/>
            <a:ext cx="555975" cy="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11 Düz Ok Bağlayıcısı"/>
          <p:cNvCxnSpPr/>
          <p:nvPr/>
        </p:nvCxnSpPr>
        <p:spPr bwMode="auto">
          <a:xfrm rot="5400000">
            <a:off x="1838770" y="3785966"/>
            <a:ext cx="571504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51"/>
          <p:cNvSpPr txBox="1"/>
          <p:nvPr/>
        </p:nvSpPr>
        <p:spPr>
          <a:xfrm>
            <a:off x="3923928" y="306896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>
                <a:latin typeface="Calibri" pitchFamily="34" charset="0"/>
                <a:cs typeface="Calibri" pitchFamily="34" charset="0"/>
              </a:rPr>
              <a:t>İnvaziv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400" b="1" dirty="0" err="1" smtClean="0">
                <a:latin typeface="Calibri" pitchFamily="34" charset="0"/>
                <a:cs typeface="Calibri" pitchFamily="34" charset="0"/>
              </a:rPr>
              <a:t>ca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2" name="31 Düz Ok Bağlayıcısı"/>
          <p:cNvCxnSpPr/>
          <p:nvPr/>
        </p:nvCxnSpPr>
        <p:spPr bwMode="auto">
          <a:xfrm rot="16200000" flipH="1">
            <a:off x="4510038" y="3778995"/>
            <a:ext cx="555975" cy="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TextBox 51"/>
          <p:cNvSpPr txBox="1"/>
          <p:nvPr/>
        </p:nvSpPr>
        <p:spPr>
          <a:xfrm>
            <a:off x="6012160" y="4077072"/>
            <a:ext cx="273630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3 ayda bir / </a:t>
            </a:r>
            <a:r>
              <a:rPr lang="tr-TR" sz="2400" b="1" dirty="0" err="1" smtClean="0">
                <a:latin typeface="Calibri" pitchFamily="34" charset="0"/>
                <a:cs typeface="Calibri" pitchFamily="34" charset="0"/>
              </a:rPr>
              <a:t>postpartum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tr-TR" sz="2400" b="1" dirty="0" err="1" smtClean="0">
                <a:latin typeface="Calibri" pitchFamily="34" charset="0"/>
                <a:cs typeface="Calibri" pitchFamily="34" charset="0"/>
              </a:rPr>
              <a:t>kolposkopi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 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51"/>
          <p:cNvSpPr txBox="1"/>
          <p:nvPr/>
        </p:nvSpPr>
        <p:spPr>
          <a:xfrm>
            <a:off x="1403648" y="4077072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 smtClean="0">
                <a:latin typeface="Calibri" pitchFamily="34" charset="0"/>
                <a:cs typeface="Calibri" pitchFamily="34" charset="0"/>
              </a:rPr>
              <a:t>Diagnostik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400" b="1" dirty="0" err="1">
                <a:latin typeface="Calibri" pitchFamily="34" charset="0"/>
                <a:cs typeface="Calibri" pitchFamily="34" charset="0"/>
              </a:rPr>
              <a:t>e</a:t>
            </a:r>
            <a:r>
              <a:rPr lang="tr-TR" sz="2400" b="1" dirty="0" err="1" smtClean="0">
                <a:latin typeface="Calibri" pitchFamily="34" charset="0"/>
                <a:cs typeface="Calibri" pitchFamily="34" charset="0"/>
              </a:rPr>
              <a:t>ksizyon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2051720" y="2708920"/>
            <a:ext cx="511256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051720" y="2708920"/>
            <a:ext cx="0" cy="36004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4716016" y="2708920"/>
            <a:ext cx="0" cy="36004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716016" y="2420888"/>
            <a:ext cx="0" cy="28803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164288" y="2708920"/>
            <a:ext cx="0" cy="36004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9 Yuvarlatılmış Çapraz Köşeli Dikdörtgen"/>
          <p:cNvSpPr/>
          <p:nvPr/>
        </p:nvSpPr>
        <p:spPr bwMode="auto">
          <a:xfrm>
            <a:off x="3923928" y="4221088"/>
            <a:ext cx="1872208" cy="936104"/>
          </a:xfrm>
          <a:prstGeom prst="round2Diag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ASCCP Önerilerine Göre Yönet </a:t>
            </a:r>
          </a:p>
        </p:txBody>
      </p:sp>
    </p:spTree>
    <p:extLst>
      <p:ext uri="{BB962C8B-B14F-4D97-AF65-F5344CB8AC3E}">
        <p14:creationId xmlns:p14="http://schemas.microsoft.com/office/powerpoint/2010/main" val="11428397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dirty="0" smtClean="0"/>
              <a:t>   </a:t>
            </a:r>
            <a:r>
              <a:rPr lang="tr-TR" dirty="0" err="1" smtClean="0">
                <a:solidFill>
                  <a:srgbClr val="FF0000"/>
                </a:solidFill>
              </a:rPr>
              <a:t>Co-testing</a:t>
            </a: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err="1" smtClean="0"/>
              <a:t>Pap</a:t>
            </a:r>
            <a:r>
              <a:rPr lang="tr-TR" dirty="0" smtClean="0"/>
              <a:t> </a:t>
            </a:r>
            <a:r>
              <a:rPr lang="tr-TR" dirty="0" err="1" smtClean="0"/>
              <a:t>smear</a:t>
            </a:r>
            <a:r>
              <a:rPr lang="tr-TR" dirty="0" smtClean="0"/>
              <a:t> normal + HPV test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   </a:t>
            </a:r>
            <a:r>
              <a:rPr lang="tr-TR" dirty="0" err="1" smtClean="0">
                <a:solidFill>
                  <a:srgbClr val="FF0000"/>
                </a:solidFill>
              </a:rPr>
              <a:t>Reflex</a:t>
            </a:r>
            <a:r>
              <a:rPr lang="tr-TR" dirty="0" smtClean="0">
                <a:solidFill>
                  <a:srgbClr val="FF0000"/>
                </a:solidFill>
              </a:rPr>
              <a:t>  </a:t>
            </a:r>
            <a:r>
              <a:rPr lang="tr-TR" dirty="0" err="1" smtClean="0">
                <a:solidFill>
                  <a:srgbClr val="FF0000"/>
                </a:solidFill>
              </a:rPr>
              <a:t>testing</a:t>
            </a: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 err="1" smtClean="0"/>
              <a:t>Smear</a:t>
            </a:r>
            <a:r>
              <a:rPr lang="tr-TR" dirty="0" smtClean="0"/>
              <a:t> ASCUS </a:t>
            </a:r>
            <a:r>
              <a:rPr lang="tr-TR" dirty="0"/>
              <a:t> </a:t>
            </a:r>
            <a:r>
              <a:rPr lang="tr-TR" dirty="0" smtClean="0"/>
              <a:t>+  HPV test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sz="2200" dirty="0" smtClean="0"/>
              <a:t>ASCUS + HPV +; </a:t>
            </a:r>
            <a:r>
              <a:rPr lang="tr-TR" sz="2200" dirty="0" err="1" smtClean="0"/>
              <a:t>Kolposkopi</a:t>
            </a:r>
            <a:endParaRPr lang="tr-TR" sz="2200" dirty="0" smtClean="0"/>
          </a:p>
          <a:p>
            <a:pPr marL="0" indent="0">
              <a:buNone/>
            </a:pPr>
            <a:r>
              <a:rPr lang="tr-TR" sz="2200" dirty="0" smtClean="0"/>
              <a:t>ASCUS+ HPV - ; normal vaka gibi 3 yılda bir takip</a:t>
            </a:r>
          </a:p>
          <a:p>
            <a:pPr marL="0" indent="0">
              <a:buNone/>
            </a:pPr>
            <a:r>
              <a:rPr lang="tr-TR" sz="2200" dirty="0"/>
              <a:t> </a:t>
            </a:r>
            <a:endParaRPr lang="tr-TR" sz="2200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C000"/>
          </a:solidFill>
        </p:spPr>
        <p:txBody>
          <a:bodyPr/>
          <a:lstStyle/>
          <a:p>
            <a:r>
              <a:rPr lang="tr-TR" dirty="0" err="1" smtClean="0">
                <a:solidFill>
                  <a:srgbClr val="C00000"/>
                </a:solidFill>
              </a:rPr>
              <a:t>Servikal</a:t>
            </a:r>
            <a:r>
              <a:rPr lang="tr-TR" dirty="0" smtClean="0">
                <a:solidFill>
                  <a:srgbClr val="C00000"/>
                </a:solidFill>
              </a:rPr>
              <a:t> kanser tarama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1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391318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336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Line 6"/>
          <p:cNvSpPr>
            <a:spLocks noChangeShapeType="1"/>
          </p:cNvSpPr>
          <p:nvPr/>
        </p:nvSpPr>
        <p:spPr bwMode="auto">
          <a:xfrm>
            <a:off x="4267200" y="9906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14600"/>
            <a:ext cx="2286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Line 9"/>
          <p:cNvSpPr>
            <a:spLocks noChangeShapeType="1"/>
          </p:cNvSpPr>
          <p:nvPr/>
        </p:nvSpPr>
        <p:spPr bwMode="auto">
          <a:xfrm>
            <a:off x="4267200" y="13716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Line 10"/>
          <p:cNvSpPr>
            <a:spLocks noChangeShapeType="1"/>
          </p:cNvSpPr>
          <p:nvPr/>
        </p:nvSpPr>
        <p:spPr bwMode="auto">
          <a:xfrm>
            <a:off x="7010400" y="1371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7200"/>
            <a:ext cx="28194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Line 13"/>
          <p:cNvSpPr>
            <a:spLocks noChangeShapeType="1"/>
          </p:cNvSpPr>
          <p:nvPr/>
        </p:nvSpPr>
        <p:spPr bwMode="auto">
          <a:xfrm>
            <a:off x="4267200" y="17526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Line 14"/>
          <p:cNvSpPr>
            <a:spLocks noChangeShapeType="1"/>
          </p:cNvSpPr>
          <p:nvPr/>
        </p:nvSpPr>
        <p:spPr bwMode="auto">
          <a:xfrm>
            <a:off x="5562600" y="17526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8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68" name="Group 164"/>
          <p:cNvGrpSpPr>
            <a:grpSpLocks/>
          </p:cNvGrpSpPr>
          <p:nvPr/>
        </p:nvGrpSpPr>
        <p:grpSpPr bwMode="auto">
          <a:xfrm>
            <a:off x="179513" y="2088814"/>
            <a:ext cx="4176364" cy="4256449"/>
            <a:chOff x="1131888" y="1487488"/>
            <a:chExt cx="6561821" cy="4498572"/>
          </a:xfrm>
        </p:grpSpPr>
        <p:sp>
          <p:nvSpPr>
            <p:cNvPr id="164869" name="Text Box 4"/>
            <p:cNvSpPr txBox="1">
              <a:spLocks noChangeArrowheads="1"/>
            </p:cNvSpPr>
            <p:nvPr/>
          </p:nvSpPr>
          <p:spPr bwMode="auto">
            <a:xfrm>
              <a:off x="7116567" y="1580389"/>
              <a:ext cx="577142" cy="889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>
                <a:lnSpc>
                  <a:spcPct val="115000"/>
                </a:lnSpc>
              </a:pPr>
              <a:r>
                <a:rPr lang="tr-TR" altLang="en-US" sz="1000" b="1"/>
                <a:t>%</a:t>
              </a:r>
              <a:r>
                <a:rPr lang="en-GB" altLang="en-US" sz="1000" b="1"/>
                <a:t>53.5</a:t>
              </a:r>
            </a:p>
            <a:p>
              <a:pPr algn="r">
                <a:lnSpc>
                  <a:spcPct val="115000"/>
                </a:lnSpc>
              </a:pPr>
              <a:r>
                <a:rPr lang="tr-TR" altLang="en-US" sz="1000" b="1"/>
                <a:t>%</a:t>
              </a:r>
              <a:r>
                <a:rPr lang="en-GB" altLang="en-US" sz="1000" b="1"/>
                <a:t>70.7</a:t>
              </a:r>
            </a:p>
            <a:p>
              <a:pPr algn="r">
                <a:lnSpc>
                  <a:spcPct val="115000"/>
                </a:lnSpc>
              </a:pPr>
              <a:r>
                <a:rPr lang="tr-TR" altLang="en-US" sz="1000" b="1"/>
                <a:t>%</a:t>
              </a:r>
              <a:r>
                <a:rPr lang="en-GB" altLang="en-US" sz="1000" b="1"/>
                <a:t>77.4</a:t>
              </a:r>
            </a:p>
            <a:p>
              <a:pPr algn="r">
                <a:lnSpc>
                  <a:spcPct val="115000"/>
                </a:lnSpc>
              </a:pPr>
              <a:r>
                <a:rPr lang="tr-TR" altLang="en-US" sz="1000" b="1"/>
                <a:t>%</a:t>
              </a:r>
              <a:r>
                <a:rPr lang="en-GB" altLang="en-US" sz="1000" b="1"/>
                <a:t>80.3</a:t>
              </a:r>
              <a:endParaRPr lang="en-GB" altLang="en-US" sz="1000" b="1">
                <a:solidFill>
                  <a:srgbClr val="FFFF00"/>
                </a:solidFill>
              </a:endParaRPr>
            </a:p>
          </p:txBody>
        </p:sp>
        <p:sp>
          <p:nvSpPr>
            <p:cNvPr id="164870" name="Line 5"/>
            <p:cNvSpPr>
              <a:spLocks noChangeShapeType="1"/>
            </p:cNvSpPr>
            <p:nvPr/>
          </p:nvSpPr>
          <p:spPr bwMode="auto">
            <a:xfrm>
              <a:off x="4940300" y="1677988"/>
              <a:ext cx="21002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71" name="Line 6"/>
            <p:cNvSpPr>
              <a:spLocks noChangeShapeType="1"/>
            </p:cNvSpPr>
            <p:nvPr/>
          </p:nvSpPr>
          <p:spPr bwMode="auto">
            <a:xfrm>
              <a:off x="5851525" y="1925638"/>
              <a:ext cx="11890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72" name="Line 7"/>
            <p:cNvSpPr>
              <a:spLocks noChangeShapeType="1"/>
            </p:cNvSpPr>
            <p:nvPr/>
          </p:nvSpPr>
          <p:spPr bwMode="auto">
            <a:xfrm>
              <a:off x="6243638" y="2163763"/>
              <a:ext cx="796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73" name="Line 8"/>
            <p:cNvSpPr>
              <a:spLocks noChangeShapeType="1"/>
            </p:cNvSpPr>
            <p:nvPr/>
          </p:nvSpPr>
          <p:spPr bwMode="auto">
            <a:xfrm>
              <a:off x="6400800" y="2411413"/>
              <a:ext cx="6397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74" name="Rectangle 9"/>
            <p:cNvSpPr>
              <a:spLocks noChangeArrowheads="1"/>
            </p:cNvSpPr>
            <p:nvPr/>
          </p:nvSpPr>
          <p:spPr bwMode="auto">
            <a:xfrm>
              <a:off x="1670050" y="5489575"/>
              <a:ext cx="5095875" cy="1524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164875" name="Rectangle 10"/>
            <p:cNvSpPr>
              <a:spLocks noChangeArrowheads="1"/>
            </p:cNvSpPr>
            <p:nvPr/>
          </p:nvSpPr>
          <p:spPr bwMode="auto">
            <a:xfrm>
              <a:off x="1670050" y="5241925"/>
              <a:ext cx="5027613" cy="1524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164876" name="Rectangle 11"/>
            <p:cNvSpPr>
              <a:spLocks noChangeArrowheads="1"/>
            </p:cNvSpPr>
            <p:nvPr/>
          </p:nvSpPr>
          <p:spPr bwMode="auto">
            <a:xfrm>
              <a:off x="1670050" y="5003800"/>
              <a:ext cx="5018088" cy="14287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164877" name="Rectangle 12"/>
            <p:cNvSpPr>
              <a:spLocks noChangeArrowheads="1"/>
            </p:cNvSpPr>
            <p:nvPr/>
          </p:nvSpPr>
          <p:spPr bwMode="auto">
            <a:xfrm>
              <a:off x="1670050" y="4756150"/>
              <a:ext cx="4989513" cy="1524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164878" name="Rectangle 13"/>
            <p:cNvSpPr>
              <a:spLocks noChangeArrowheads="1"/>
            </p:cNvSpPr>
            <p:nvPr/>
          </p:nvSpPr>
          <p:spPr bwMode="auto">
            <a:xfrm>
              <a:off x="1670050" y="4508500"/>
              <a:ext cx="4959350" cy="1524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164879" name="Rectangle 14"/>
            <p:cNvSpPr>
              <a:spLocks noChangeArrowheads="1"/>
            </p:cNvSpPr>
            <p:nvPr/>
          </p:nvSpPr>
          <p:spPr bwMode="auto">
            <a:xfrm>
              <a:off x="1670050" y="4260850"/>
              <a:ext cx="4921250" cy="1524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164880" name="Rectangle 15"/>
            <p:cNvSpPr>
              <a:spLocks noChangeArrowheads="1"/>
            </p:cNvSpPr>
            <p:nvPr/>
          </p:nvSpPr>
          <p:spPr bwMode="auto">
            <a:xfrm>
              <a:off x="1670050" y="4013200"/>
              <a:ext cx="4872038" cy="1524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164881" name="Rectangle 16"/>
            <p:cNvSpPr>
              <a:spLocks noChangeArrowheads="1"/>
            </p:cNvSpPr>
            <p:nvPr/>
          </p:nvSpPr>
          <p:spPr bwMode="auto">
            <a:xfrm>
              <a:off x="1670050" y="3763963"/>
              <a:ext cx="4803775" cy="15398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164882" name="Rectangle 17"/>
            <p:cNvSpPr>
              <a:spLocks noChangeArrowheads="1"/>
            </p:cNvSpPr>
            <p:nvPr/>
          </p:nvSpPr>
          <p:spPr bwMode="auto">
            <a:xfrm>
              <a:off x="1670050" y="3525838"/>
              <a:ext cx="4733925" cy="14287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164883" name="Rectangle 18"/>
            <p:cNvSpPr>
              <a:spLocks noChangeArrowheads="1"/>
            </p:cNvSpPr>
            <p:nvPr/>
          </p:nvSpPr>
          <p:spPr bwMode="auto">
            <a:xfrm>
              <a:off x="1670050" y="3278188"/>
              <a:ext cx="4656138" cy="1524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164884" name="Rectangle 19"/>
            <p:cNvSpPr>
              <a:spLocks noChangeArrowheads="1"/>
            </p:cNvSpPr>
            <p:nvPr/>
          </p:nvSpPr>
          <p:spPr bwMode="auto">
            <a:xfrm>
              <a:off x="1670050" y="3030538"/>
              <a:ext cx="4538663" cy="1524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164885" name="Rectangle 20"/>
            <p:cNvSpPr>
              <a:spLocks noChangeArrowheads="1"/>
            </p:cNvSpPr>
            <p:nvPr/>
          </p:nvSpPr>
          <p:spPr bwMode="auto">
            <a:xfrm>
              <a:off x="1670050" y="2782888"/>
              <a:ext cx="4421188" cy="1524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164886" name="Rectangle 21"/>
            <p:cNvSpPr>
              <a:spLocks noChangeArrowheads="1"/>
            </p:cNvSpPr>
            <p:nvPr/>
          </p:nvSpPr>
          <p:spPr bwMode="auto">
            <a:xfrm>
              <a:off x="1670050" y="2535238"/>
              <a:ext cx="4284663" cy="1524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164887" name="Rectangle 22"/>
            <p:cNvSpPr>
              <a:spLocks noChangeArrowheads="1"/>
            </p:cNvSpPr>
            <p:nvPr/>
          </p:nvSpPr>
          <p:spPr bwMode="auto">
            <a:xfrm>
              <a:off x="1670050" y="2287588"/>
              <a:ext cx="4127500" cy="1524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164888" name="Rectangle 23"/>
            <p:cNvSpPr>
              <a:spLocks noChangeArrowheads="1"/>
            </p:cNvSpPr>
            <p:nvPr/>
          </p:nvSpPr>
          <p:spPr bwMode="auto">
            <a:xfrm>
              <a:off x="1670050" y="2049463"/>
              <a:ext cx="3765550" cy="14287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164889" name="Rectangle 24"/>
            <p:cNvSpPr>
              <a:spLocks noChangeArrowheads="1"/>
            </p:cNvSpPr>
            <p:nvPr/>
          </p:nvSpPr>
          <p:spPr bwMode="auto">
            <a:xfrm>
              <a:off x="1670050" y="1801813"/>
              <a:ext cx="2855913" cy="1524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164890" name="Rectangle 25"/>
            <p:cNvSpPr>
              <a:spLocks noChangeArrowheads="1"/>
            </p:cNvSpPr>
            <p:nvPr/>
          </p:nvSpPr>
          <p:spPr bwMode="auto">
            <a:xfrm>
              <a:off x="1670050" y="1554163"/>
              <a:ext cx="2855913" cy="15240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164891" name="Rectangle 26"/>
            <p:cNvSpPr>
              <a:spLocks noChangeArrowheads="1"/>
            </p:cNvSpPr>
            <p:nvPr/>
          </p:nvSpPr>
          <p:spPr bwMode="auto">
            <a:xfrm>
              <a:off x="6765925" y="5489575"/>
              <a:ext cx="234950" cy="15240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164892" name="Rectangle 27"/>
            <p:cNvSpPr>
              <a:spLocks noChangeArrowheads="1"/>
            </p:cNvSpPr>
            <p:nvPr/>
          </p:nvSpPr>
          <p:spPr bwMode="auto">
            <a:xfrm>
              <a:off x="6697663" y="5241925"/>
              <a:ext cx="68262" cy="15240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164893" name="Rectangle 28"/>
            <p:cNvSpPr>
              <a:spLocks noChangeArrowheads="1"/>
            </p:cNvSpPr>
            <p:nvPr/>
          </p:nvSpPr>
          <p:spPr bwMode="auto">
            <a:xfrm>
              <a:off x="6688138" y="5003800"/>
              <a:ext cx="9525" cy="1428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164894" name="Rectangle 29"/>
            <p:cNvSpPr>
              <a:spLocks noChangeArrowheads="1"/>
            </p:cNvSpPr>
            <p:nvPr/>
          </p:nvSpPr>
          <p:spPr bwMode="auto">
            <a:xfrm>
              <a:off x="6659563" y="4756150"/>
              <a:ext cx="28575" cy="15240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164895" name="Rectangle 30"/>
            <p:cNvSpPr>
              <a:spLocks noChangeArrowheads="1"/>
            </p:cNvSpPr>
            <p:nvPr/>
          </p:nvSpPr>
          <p:spPr bwMode="auto">
            <a:xfrm>
              <a:off x="6629400" y="4508500"/>
              <a:ext cx="30163" cy="15240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164896" name="Rectangle 31"/>
            <p:cNvSpPr>
              <a:spLocks noChangeArrowheads="1"/>
            </p:cNvSpPr>
            <p:nvPr/>
          </p:nvSpPr>
          <p:spPr bwMode="auto">
            <a:xfrm>
              <a:off x="6591300" y="4260850"/>
              <a:ext cx="38100" cy="15240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164897" name="Rectangle 32"/>
            <p:cNvSpPr>
              <a:spLocks noChangeArrowheads="1"/>
            </p:cNvSpPr>
            <p:nvPr/>
          </p:nvSpPr>
          <p:spPr bwMode="auto">
            <a:xfrm>
              <a:off x="6542088" y="4013200"/>
              <a:ext cx="49212" cy="15240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164898" name="Rectangle 33"/>
            <p:cNvSpPr>
              <a:spLocks noChangeArrowheads="1"/>
            </p:cNvSpPr>
            <p:nvPr/>
          </p:nvSpPr>
          <p:spPr bwMode="auto">
            <a:xfrm>
              <a:off x="6473825" y="3763963"/>
              <a:ext cx="68263" cy="153987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164899" name="Rectangle 34"/>
            <p:cNvSpPr>
              <a:spLocks noChangeArrowheads="1"/>
            </p:cNvSpPr>
            <p:nvPr/>
          </p:nvSpPr>
          <p:spPr bwMode="auto">
            <a:xfrm>
              <a:off x="6403975" y="3525838"/>
              <a:ext cx="69850" cy="142875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164900" name="Rectangle 35"/>
            <p:cNvSpPr>
              <a:spLocks noChangeArrowheads="1"/>
            </p:cNvSpPr>
            <p:nvPr/>
          </p:nvSpPr>
          <p:spPr bwMode="auto">
            <a:xfrm>
              <a:off x="6326188" y="3278188"/>
              <a:ext cx="77787" cy="15240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164901" name="Rectangle 36"/>
            <p:cNvSpPr>
              <a:spLocks noChangeArrowheads="1"/>
            </p:cNvSpPr>
            <p:nvPr/>
          </p:nvSpPr>
          <p:spPr bwMode="auto">
            <a:xfrm>
              <a:off x="6208713" y="3030538"/>
              <a:ext cx="117475" cy="15240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164902" name="Rectangle 37"/>
            <p:cNvSpPr>
              <a:spLocks noChangeArrowheads="1"/>
            </p:cNvSpPr>
            <p:nvPr/>
          </p:nvSpPr>
          <p:spPr bwMode="auto">
            <a:xfrm>
              <a:off x="6091238" y="2782888"/>
              <a:ext cx="117475" cy="15240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164903" name="Rectangle 38"/>
            <p:cNvSpPr>
              <a:spLocks noChangeArrowheads="1"/>
            </p:cNvSpPr>
            <p:nvPr/>
          </p:nvSpPr>
          <p:spPr bwMode="auto">
            <a:xfrm>
              <a:off x="5954713" y="2535238"/>
              <a:ext cx="136525" cy="15240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164904" name="Rectangle 39"/>
            <p:cNvSpPr>
              <a:spLocks noChangeArrowheads="1"/>
            </p:cNvSpPr>
            <p:nvPr/>
          </p:nvSpPr>
          <p:spPr bwMode="auto">
            <a:xfrm>
              <a:off x="5797550" y="2287588"/>
              <a:ext cx="157163" cy="15240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164905" name="Rectangle 40"/>
            <p:cNvSpPr>
              <a:spLocks noChangeArrowheads="1"/>
            </p:cNvSpPr>
            <p:nvPr/>
          </p:nvSpPr>
          <p:spPr bwMode="auto">
            <a:xfrm>
              <a:off x="5435600" y="2049463"/>
              <a:ext cx="361950" cy="142875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164906" name="Rectangle 41"/>
            <p:cNvSpPr>
              <a:spLocks noChangeArrowheads="1"/>
            </p:cNvSpPr>
            <p:nvPr/>
          </p:nvSpPr>
          <p:spPr bwMode="auto">
            <a:xfrm>
              <a:off x="4525963" y="1801813"/>
              <a:ext cx="909637" cy="152400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sz="1400"/>
            </a:p>
          </p:txBody>
        </p:sp>
        <p:sp>
          <p:nvSpPr>
            <p:cNvPr id="164907" name="Line 42"/>
            <p:cNvSpPr>
              <a:spLocks noChangeShapeType="1"/>
            </p:cNvSpPr>
            <p:nvPr/>
          </p:nvSpPr>
          <p:spPr bwMode="auto">
            <a:xfrm>
              <a:off x="1670050" y="5689600"/>
              <a:ext cx="5330825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8" name="Line 43"/>
            <p:cNvSpPr>
              <a:spLocks noChangeShapeType="1"/>
            </p:cNvSpPr>
            <p:nvPr/>
          </p:nvSpPr>
          <p:spPr bwMode="auto">
            <a:xfrm flipV="1">
              <a:off x="1670050" y="5689600"/>
              <a:ext cx="1588" cy="47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9" name="Line 44"/>
            <p:cNvSpPr>
              <a:spLocks noChangeShapeType="1"/>
            </p:cNvSpPr>
            <p:nvPr/>
          </p:nvSpPr>
          <p:spPr bwMode="auto">
            <a:xfrm flipV="1">
              <a:off x="2208213" y="5689600"/>
              <a:ext cx="1587" cy="47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0" name="Line 45"/>
            <p:cNvSpPr>
              <a:spLocks noChangeShapeType="1"/>
            </p:cNvSpPr>
            <p:nvPr/>
          </p:nvSpPr>
          <p:spPr bwMode="auto">
            <a:xfrm flipV="1">
              <a:off x="2736850" y="5689600"/>
              <a:ext cx="1588" cy="47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1" name="Line 46"/>
            <p:cNvSpPr>
              <a:spLocks noChangeShapeType="1"/>
            </p:cNvSpPr>
            <p:nvPr/>
          </p:nvSpPr>
          <p:spPr bwMode="auto">
            <a:xfrm flipV="1">
              <a:off x="3275013" y="5689600"/>
              <a:ext cx="1587" cy="47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2" name="Line 47"/>
            <p:cNvSpPr>
              <a:spLocks noChangeShapeType="1"/>
            </p:cNvSpPr>
            <p:nvPr/>
          </p:nvSpPr>
          <p:spPr bwMode="auto">
            <a:xfrm flipV="1">
              <a:off x="3802063" y="5689600"/>
              <a:ext cx="1587" cy="47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3" name="Line 48"/>
            <p:cNvSpPr>
              <a:spLocks noChangeShapeType="1"/>
            </p:cNvSpPr>
            <p:nvPr/>
          </p:nvSpPr>
          <p:spPr bwMode="auto">
            <a:xfrm flipV="1">
              <a:off x="4340225" y="5689600"/>
              <a:ext cx="1588" cy="47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4" name="Line 49"/>
            <p:cNvSpPr>
              <a:spLocks noChangeShapeType="1"/>
            </p:cNvSpPr>
            <p:nvPr/>
          </p:nvSpPr>
          <p:spPr bwMode="auto">
            <a:xfrm flipV="1">
              <a:off x="4868863" y="5689600"/>
              <a:ext cx="1587" cy="47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5" name="Line 50"/>
            <p:cNvSpPr>
              <a:spLocks noChangeShapeType="1"/>
            </p:cNvSpPr>
            <p:nvPr/>
          </p:nvSpPr>
          <p:spPr bwMode="auto">
            <a:xfrm flipV="1">
              <a:off x="5407025" y="5689600"/>
              <a:ext cx="1588" cy="47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6" name="Line 51"/>
            <p:cNvSpPr>
              <a:spLocks noChangeShapeType="1"/>
            </p:cNvSpPr>
            <p:nvPr/>
          </p:nvSpPr>
          <p:spPr bwMode="auto">
            <a:xfrm flipV="1">
              <a:off x="5935663" y="5689600"/>
              <a:ext cx="1587" cy="47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7" name="Line 52"/>
            <p:cNvSpPr>
              <a:spLocks noChangeShapeType="1"/>
            </p:cNvSpPr>
            <p:nvPr/>
          </p:nvSpPr>
          <p:spPr bwMode="auto">
            <a:xfrm flipV="1">
              <a:off x="6473825" y="5689600"/>
              <a:ext cx="1588" cy="47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8" name="Line 53"/>
            <p:cNvSpPr>
              <a:spLocks noChangeShapeType="1"/>
            </p:cNvSpPr>
            <p:nvPr/>
          </p:nvSpPr>
          <p:spPr bwMode="auto">
            <a:xfrm flipV="1">
              <a:off x="7000875" y="5689600"/>
              <a:ext cx="1588" cy="47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9" name="Line 54"/>
            <p:cNvSpPr>
              <a:spLocks noChangeShapeType="1"/>
            </p:cNvSpPr>
            <p:nvPr/>
          </p:nvSpPr>
          <p:spPr bwMode="auto">
            <a:xfrm>
              <a:off x="1670050" y="1506538"/>
              <a:ext cx="1588" cy="41830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0" name="Line 55"/>
            <p:cNvSpPr>
              <a:spLocks noChangeShapeType="1"/>
            </p:cNvSpPr>
            <p:nvPr/>
          </p:nvSpPr>
          <p:spPr bwMode="auto">
            <a:xfrm>
              <a:off x="1620838" y="5689600"/>
              <a:ext cx="49212" cy="158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1" name="Line 56"/>
            <p:cNvSpPr>
              <a:spLocks noChangeShapeType="1"/>
            </p:cNvSpPr>
            <p:nvPr/>
          </p:nvSpPr>
          <p:spPr bwMode="auto">
            <a:xfrm>
              <a:off x="1620838" y="5441950"/>
              <a:ext cx="49212" cy="158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2" name="Line 57"/>
            <p:cNvSpPr>
              <a:spLocks noChangeShapeType="1"/>
            </p:cNvSpPr>
            <p:nvPr/>
          </p:nvSpPr>
          <p:spPr bwMode="auto">
            <a:xfrm>
              <a:off x="1620838" y="5194300"/>
              <a:ext cx="49212" cy="158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3" name="Line 58"/>
            <p:cNvSpPr>
              <a:spLocks noChangeShapeType="1"/>
            </p:cNvSpPr>
            <p:nvPr/>
          </p:nvSpPr>
          <p:spPr bwMode="auto">
            <a:xfrm>
              <a:off x="1620838" y="4956175"/>
              <a:ext cx="49212" cy="158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4" name="Line 59"/>
            <p:cNvSpPr>
              <a:spLocks noChangeShapeType="1"/>
            </p:cNvSpPr>
            <p:nvPr/>
          </p:nvSpPr>
          <p:spPr bwMode="auto">
            <a:xfrm>
              <a:off x="1620838" y="4708525"/>
              <a:ext cx="49212" cy="158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5" name="Line 60"/>
            <p:cNvSpPr>
              <a:spLocks noChangeShapeType="1"/>
            </p:cNvSpPr>
            <p:nvPr/>
          </p:nvSpPr>
          <p:spPr bwMode="auto">
            <a:xfrm>
              <a:off x="1620838" y="4460875"/>
              <a:ext cx="49212" cy="158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6" name="Line 61"/>
            <p:cNvSpPr>
              <a:spLocks noChangeShapeType="1"/>
            </p:cNvSpPr>
            <p:nvPr/>
          </p:nvSpPr>
          <p:spPr bwMode="auto">
            <a:xfrm>
              <a:off x="1620838" y="4213225"/>
              <a:ext cx="49212" cy="158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7" name="Line 62"/>
            <p:cNvSpPr>
              <a:spLocks noChangeShapeType="1"/>
            </p:cNvSpPr>
            <p:nvPr/>
          </p:nvSpPr>
          <p:spPr bwMode="auto">
            <a:xfrm>
              <a:off x="1620838" y="3965575"/>
              <a:ext cx="49212" cy="158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8" name="Line 63"/>
            <p:cNvSpPr>
              <a:spLocks noChangeShapeType="1"/>
            </p:cNvSpPr>
            <p:nvPr/>
          </p:nvSpPr>
          <p:spPr bwMode="auto">
            <a:xfrm>
              <a:off x="1620838" y="3716338"/>
              <a:ext cx="49212" cy="15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9" name="Line 64"/>
            <p:cNvSpPr>
              <a:spLocks noChangeShapeType="1"/>
            </p:cNvSpPr>
            <p:nvPr/>
          </p:nvSpPr>
          <p:spPr bwMode="auto">
            <a:xfrm>
              <a:off x="1620838" y="3478213"/>
              <a:ext cx="49212" cy="15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0" name="Line 65"/>
            <p:cNvSpPr>
              <a:spLocks noChangeShapeType="1"/>
            </p:cNvSpPr>
            <p:nvPr/>
          </p:nvSpPr>
          <p:spPr bwMode="auto">
            <a:xfrm>
              <a:off x="1620838" y="3230563"/>
              <a:ext cx="49212" cy="15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1" name="Line 66"/>
            <p:cNvSpPr>
              <a:spLocks noChangeShapeType="1"/>
            </p:cNvSpPr>
            <p:nvPr/>
          </p:nvSpPr>
          <p:spPr bwMode="auto">
            <a:xfrm>
              <a:off x="1620838" y="2982913"/>
              <a:ext cx="49212" cy="15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2" name="Line 67"/>
            <p:cNvSpPr>
              <a:spLocks noChangeShapeType="1"/>
            </p:cNvSpPr>
            <p:nvPr/>
          </p:nvSpPr>
          <p:spPr bwMode="auto">
            <a:xfrm>
              <a:off x="1620838" y="2735263"/>
              <a:ext cx="49212" cy="15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3" name="Line 68"/>
            <p:cNvSpPr>
              <a:spLocks noChangeShapeType="1"/>
            </p:cNvSpPr>
            <p:nvPr/>
          </p:nvSpPr>
          <p:spPr bwMode="auto">
            <a:xfrm>
              <a:off x="1585913" y="2490788"/>
              <a:ext cx="49212" cy="15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4" name="Line 69"/>
            <p:cNvSpPr>
              <a:spLocks noChangeShapeType="1"/>
            </p:cNvSpPr>
            <p:nvPr/>
          </p:nvSpPr>
          <p:spPr bwMode="auto">
            <a:xfrm>
              <a:off x="1585913" y="2243138"/>
              <a:ext cx="49212" cy="15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5" name="Line 70"/>
            <p:cNvSpPr>
              <a:spLocks noChangeShapeType="1"/>
            </p:cNvSpPr>
            <p:nvPr/>
          </p:nvSpPr>
          <p:spPr bwMode="auto">
            <a:xfrm>
              <a:off x="1585913" y="2005013"/>
              <a:ext cx="49212" cy="15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6" name="Line 71"/>
            <p:cNvSpPr>
              <a:spLocks noChangeShapeType="1"/>
            </p:cNvSpPr>
            <p:nvPr/>
          </p:nvSpPr>
          <p:spPr bwMode="auto">
            <a:xfrm>
              <a:off x="1585913" y="1757363"/>
              <a:ext cx="49212" cy="15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7" name="Line 72"/>
            <p:cNvSpPr>
              <a:spLocks noChangeShapeType="1"/>
            </p:cNvSpPr>
            <p:nvPr/>
          </p:nvSpPr>
          <p:spPr bwMode="auto">
            <a:xfrm>
              <a:off x="1585913" y="1509713"/>
              <a:ext cx="49212" cy="158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7" name="Rectangle 73"/>
            <p:cNvSpPr>
              <a:spLocks noChangeArrowheads="1"/>
            </p:cNvSpPr>
            <p:nvPr/>
          </p:nvSpPr>
          <p:spPr bwMode="auto">
            <a:xfrm>
              <a:off x="4596435" y="1564311"/>
              <a:ext cx="236950" cy="137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900" b="1"/>
                <a:t>53.5</a:t>
              </a:r>
              <a:endParaRPr lang="en-US" altLang="en-US" sz="1600"/>
            </a:p>
          </p:txBody>
        </p:sp>
        <p:sp>
          <p:nvSpPr>
            <p:cNvPr id="16458" name="Rectangle 74"/>
            <p:cNvSpPr>
              <a:spLocks noChangeArrowheads="1"/>
            </p:cNvSpPr>
            <p:nvPr/>
          </p:nvSpPr>
          <p:spPr bwMode="auto">
            <a:xfrm>
              <a:off x="6238159" y="2791681"/>
              <a:ext cx="169250" cy="137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900" b="1"/>
                <a:t>2.3</a:t>
              </a:r>
              <a:endParaRPr lang="en-US" altLang="en-US" sz="1600"/>
            </a:p>
          </p:txBody>
        </p:sp>
        <p:sp>
          <p:nvSpPr>
            <p:cNvPr id="16459" name="Rectangle 75"/>
            <p:cNvSpPr>
              <a:spLocks noChangeArrowheads="1"/>
            </p:cNvSpPr>
            <p:nvPr/>
          </p:nvSpPr>
          <p:spPr bwMode="auto">
            <a:xfrm>
              <a:off x="6365096" y="3040014"/>
              <a:ext cx="169250" cy="137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900" b="1"/>
                <a:t>2.2</a:t>
              </a:r>
              <a:endParaRPr lang="en-US" altLang="en-US" sz="1600"/>
            </a:p>
          </p:txBody>
        </p:sp>
        <p:sp>
          <p:nvSpPr>
            <p:cNvPr id="16460" name="Rectangle 76"/>
            <p:cNvSpPr>
              <a:spLocks noChangeArrowheads="1"/>
            </p:cNvSpPr>
            <p:nvPr/>
          </p:nvSpPr>
          <p:spPr bwMode="auto">
            <a:xfrm>
              <a:off x="6424334" y="3288346"/>
              <a:ext cx="169250" cy="137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900" b="1"/>
                <a:t>1.4</a:t>
              </a:r>
              <a:endParaRPr lang="en-US" altLang="en-US" sz="1600"/>
            </a:p>
          </p:txBody>
        </p:sp>
        <p:sp>
          <p:nvSpPr>
            <p:cNvPr id="16461" name="Rectangle 77"/>
            <p:cNvSpPr>
              <a:spLocks noChangeArrowheads="1"/>
            </p:cNvSpPr>
            <p:nvPr/>
          </p:nvSpPr>
          <p:spPr bwMode="auto">
            <a:xfrm>
              <a:off x="6492034" y="3525960"/>
              <a:ext cx="169250" cy="137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900" b="1"/>
                <a:t>1.3</a:t>
              </a:r>
              <a:endParaRPr lang="en-US" altLang="en-US" sz="1600"/>
            </a:p>
          </p:txBody>
        </p:sp>
        <p:sp>
          <p:nvSpPr>
            <p:cNvPr id="16462" name="Rectangle 78"/>
            <p:cNvSpPr>
              <a:spLocks noChangeArrowheads="1"/>
            </p:cNvSpPr>
            <p:nvPr/>
          </p:nvSpPr>
          <p:spPr bwMode="auto">
            <a:xfrm>
              <a:off x="6561426" y="3793945"/>
              <a:ext cx="169250" cy="137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900" b="1"/>
                <a:t>1.2</a:t>
              </a:r>
              <a:endParaRPr lang="en-US" altLang="en-US" sz="1600"/>
            </a:p>
          </p:txBody>
        </p:sp>
        <p:sp>
          <p:nvSpPr>
            <p:cNvPr id="16463" name="Rectangle 79"/>
            <p:cNvSpPr>
              <a:spLocks noChangeArrowheads="1"/>
            </p:cNvSpPr>
            <p:nvPr/>
          </p:nvSpPr>
          <p:spPr bwMode="auto">
            <a:xfrm>
              <a:off x="6620664" y="4013692"/>
              <a:ext cx="169250" cy="137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900" b="1"/>
                <a:t>1.0</a:t>
              </a:r>
              <a:endParaRPr lang="en-US" altLang="en-US" sz="1600"/>
            </a:p>
          </p:txBody>
        </p:sp>
        <p:sp>
          <p:nvSpPr>
            <p:cNvPr id="16464" name="Rectangle 80"/>
            <p:cNvSpPr>
              <a:spLocks noChangeArrowheads="1"/>
            </p:cNvSpPr>
            <p:nvPr/>
          </p:nvSpPr>
          <p:spPr bwMode="auto">
            <a:xfrm>
              <a:off x="6669746" y="4270957"/>
              <a:ext cx="169250" cy="137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900" b="1"/>
                <a:t>0.7</a:t>
              </a:r>
              <a:endParaRPr lang="en-US" altLang="en-US" sz="1600"/>
            </a:p>
          </p:txBody>
        </p:sp>
        <p:sp>
          <p:nvSpPr>
            <p:cNvPr id="16465" name="Rectangle 81"/>
            <p:cNvSpPr>
              <a:spLocks noChangeArrowheads="1"/>
            </p:cNvSpPr>
            <p:nvPr/>
          </p:nvSpPr>
          <p:spPr bwMode="auto">
            <a:xfrm>
              <a:off x="6678209" y="4508571"/>
              <a:ext cx="169250" cy="137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900" b="1"/>
                <a:t>0.6</a:t>
              </a:r>
              <a:endParaRPr lang="en-US" altLang="en-US" sz="1600"/>
            </a:p>
          </p:txBody>
        </p:sp>
        <p:sp>
          <p:nvSpPr>
            <p:cNvPr id="16466" name="Rectangle 82"/>
            <p:cNvSpPr>
              <a:spLocks noChangeArrowheads="1"/>
            </p:cNvSpPr>
            <p:nvPr/>
          </p:nvSpPr>
          <p:spPr bwMode="auto">
            <a:xfrm>
              <a:off x="6718829" y="4785488"/>
              <a:ext cx="169250" cy="137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900" b="1"/>
                <a:t>0.5</a:t>
              </a:r>
              <a:endParaRPr lang="en-US" altLang="en-US" sz="1600"/>
            </a:p>
          </p:txBody>
        </p:sp>
        <p:sp>
          <p:nvSpPr>
            <p:cNvPr id="16467" name="Rectangle 83"/>
            <p:cNvSpPr>
              <a:spLocks noChangeArrowheads="1"/>
            </p:cNvSpPr>
            <p:nvPr/>
          </p:nvSpPr>
          <p:spPr bwMode="auto">
            <a:xfrm>
              <a:off x="6727291" y="5003449"/>
              <a:ext cx="169250" cy="137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900" b="1"/>
                <a:t>0.3</a:t>
              </a:r>
              <a:endParaRPr lang="en-US" altLang="en-US" sz="1600"/>
            </a:p>
          </p:txBody>
        </p:sp>
        <p:sp>
          <p:nvSpPr>
            <p:cNvPr id="16468" name="Rectangle 84"/>
            <p:cNvSpPr>
              <a:spLocks noChangeArrowheads="1"/>
            </p:cNvSpPr>
            <p:nvPr/>
          </p:nvSpPr>
          <p:spPr bwMode="auto">
            <a:xfrm>
              <a:off x="6786529" y="5251782"/>
              <a:ext cx="169250" cy="137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900" b="1"/>
                <a:t>1.2</a:t>
              </a:r>
              <a:endParaRPr lang="en-US" altLang="en-US" sz="1600"/>
            </a:p>
          </p:txBody>
        </p:sp>
        <p:sp>
          <p:nvSpPr>
            <p:cNvPr id="16469" name="Rectangle 85"/>
            <p:cNvSpPr>
              <a:spLocks noChangeArrowheads="1"/>
            </p:cNvSpPr>
            <p:nvPr/>
          </p:nvSpPr>
          <p:spPr bwMode="auto">
            <a:xfrm>
              <a:off x="7040404" y="5480463"/>
              <a:ext cx="169250" cy="137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900" b="1"/>
                <a:t>4.4</a:t>
              </a:r>
              <a:endParaRPr lang="en-US" altLang="en-US" sz="1600"/>
            </a:p>
          </p:txBody>
        </p:sp>
        <p:sp>
          <p:nvSpPr>
            <p:cNvPr id="16470" name="Rectangle 86"/>
            <p:cNvSpPr>
              <a:spLocks noChangeArrowheads="1"/>
            </p:cNvSpPr>
            <p:nvPr/>
          </p:nvSpPr>
          <p:spPr bwMode="auto">
            <a:xfrm>
              <a:off x="6131531" y="2534415"/>
              <a:ext cx="169250" cy="137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900" b="1"/>
                <a:t>2.6</a:t>
              </a:r>
              <a:endParaRPr lang="en-US" altLang="en-US" sz="1600"/>
            </a:p>
          </p:txBody>
        </p:sp>
        <p:sp>
          <p:nvSpPr>
            <p:cNvPr id="16471" name="Rectangle 87"/>
            <p:cNvSpPr>
              <a:spLocks noChangeArrowheads="1"/>
            </p:cNvSpPr>
            <p:nvPr/>
          </p:nvSpPr>
          <p:spPr bwMode="auto">
            <a:xfrm>
              <a:off x="5484997" y="1801924"/>
              <a:ext cx="236950" cy="137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900" b="1"/>
                <a:t>17.2</a:t>
              </a:r>
              <a:endParaRPr lang="en-US" altLang="en-US" sz="1600"/>
            </a:p>
          </p:txBody>
        </p:sp>
        <p:sp>
          <p:nvSpPr>
            <p:cNvPr id="16472" name="Rectangle 88"/>
            <p:cNvSpPr>
              <a:spLocks noChangeArrowheads="1"/>
            </p:cNvSpPr>
            <p:nvPr/>
          </p:nvSpPr>
          <p:spPr bwMode="auto">
            <a:xfrm>
              <a:off x="5855655" y="2050257"/>
              <a:ext cx="169250" cy="137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900" b="1"/>
                <a:t>6.7</a:t>
              </a:r>
              <a:endParaRPr lang="en-US" altLang="en-US" sz="1600"/>
            </a:p>
          </p:txBody>
        </p:sp>
        <p:sp>
          <p:nvSpPr>
            <p:cNvPr id="16473" name="Rectangle 89"/>
            <p:cNvSpPr>
              <a:spLocks noChangeArrowheads="1"/>
            </p:cNvSpPr>
            <p:nvPr/>
          </p:nvSpPr>
          <p:spPr bwMode="auto">
            <a:xfrm>
              <a:off x="5994440" y="2296803"/>
              <a:ext cx="169250" cy="137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900" b="1"/>
                <a:t>2.9</a:t>
              </a:r>
              <a:endParaRPr lang="en-US" altLang="en-US" sz="1600"/>
            </a:p>
          </p:txBody>
        </p:sp>
        <p:sp>
          <p:nvSpPr>
            <p:cNvPr id="164955" name="Rectangle 90"/>
            <p:cNvSpPr>
              <a:spLocks noChangeArrowheads="1"/>
            </p:cNvSpPr>
            <p:nvPr/>
          </p:nvSpPr>
          <p:spPr bwMode="auto">
            <a:xfrm>
              <a:off x="1631175" y="5832416"/>
              <a:ext cx="74470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>
                  <a:solidFill>
                    <a:srgbClr val="FFFFFF"/>
                  </a:solidFill>
                </a:rPr>
                <a:t>0</a:t>
              </a:r>
              <a:endParaRPr lang="en-US" altLang="en-US" sz="1600"/>
            </a:p>
          </p:txBody>
        </p:sp>
        <p:sp>
          <p:nvSpPr>
            <p:cNvPr id="164956" name="Rectangle 91"/>
            <p:cNvSpPr>
              <a:spLocks noChangeArrowheads="1"/>
            </p:cNvSpPr>
            <p:nvPr/>
          </p:nvSpPr>
          <p:spPr bwMode="auto">
            <a:xfrm>
              <a:off x="2120308" y="5832416"/>
              <a:ext cx="148940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>
                  <a:solidFill>
                    <a:srgbClr val="FFFFFF"/>
                  </a:solidFill>
                </a:rPr>
                <a:t>10</a:t>
              </a:r>
              <a:endParaRPr lang="en-US" altLang="en-US" sz="1600"/>
            </a:p>
          </p:txBody>
        </p:sp>
        <p:sp>
          <p:nvSpPr>
            <p:cNvPr id="164957" name="Rectangle 92"/>
            <p:cNvSpPr>
              <a:spLocks noChangeArrowheads="1"/>
            </p:cNvSpPr>
            <p:nvPr/>
          </p:nvSpPr>
          <p:spPr bwMode="auto">
            <a:xfrm>
              <a:off x="2648368" y="5832416"/>
              <a:ext cx="148940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>
                  <a:solidFill>
                    <a:srgbClr val="FFFFFF"/>
                  </a:solidFill>
                </a:rPr>
                <a:t>20</a:t>
              </a:r>
              <a:endParaRPr lang="en-US" altLang="en-US" sz="1600"/>
            </a:p>
          </p:txBody>
        </p:sp>
        <p:sp>
          <p:nvSpPr>
            <p:cNvPr id="164958" name="Rectangle 93"/>
            <p:cNvSpPr>
              <a:spLocks noChangeArrowheads="1"/>
            </p:cNvSpPr>
            <p:nvPr/>
          </p:nvSpPr>
          <p:spPr bwMode="auto">
            <a:xfrm>
              <a:off x="3186583" y="5832416"/>
              <a:ext cx="148939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>
                  <a:solidFill>
                    <a:srgbClr val="FFFFFF"/>
                  </a:solidFill>
                </a:rPr>
                <a:t>30</a:t>
              </a:r>
              <a:endParaRPr lang="en-US" altLang="en-US" sz="1600"/>
            </a:p>
          </p:txBody>
        </p:sp>
        <p:sp>
          <p:nvSpPr>
            <p:cNvPr id="164959" name="Rectangle 94"/>
            <p:cNvSpPr>
              <a:spLocks noChangeArrowheads="1"/>
            </p:cNvSpPr>
            <p:nvPr/>
          </p:nvSpPr>
          <p:spPr bwMode="auto">
            <a:xfrm>
              <a:off x="3714642" y="5832416"/>
              <a:ext cx="148940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>
                  <a:solidFill>
                    <a:srgbClr val="FFFFFF"/>
                  </a:solidFill>
                </a:rPr>
                <a:t>40</a:t>
              </a:r>
              <a:endParaRPr lang="en-US" altLang="en-US" sz="1600"/>
            </a:p>
          </p:txBody>
        </p:sp>
        <p:sp>
          <p:nvSpPr>
            <p:cNvPr id="164960" name="Rectangle 95"/>
            <p:cNvSpPr>
              <a:spLocks noChangeArrowheads="1"/>
            </p:cNvSpPr>
            <p:nvPr/>
          </p:nvSpPr>
          <p:spPr bwMode="auto">
            <a:xfrm>
              <a:off x="4252857" y="5832416"/>
              <a:ext cx="148940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>
                  <a:solidFill>
                    <a:srgbClr val="FFFFFF"/>
                  </a:solidFill>
                </a:rPr>
                <a:t>50</a:t>
              </a:r>
              <a:endParaRPr lang="en-US" altLang="en-US" sz="1600"/>
            </a:p>
          </p:txBody>
        </p:sp>
        <p:sp>
          <p:nvSpPr>
            <p:cNvPr id="164961" name="Rectangle 96"/>
            <p:cNvSpPr>
              <a:spLocks noChangeArrowheads="1"/>
            </p:cNvSpPr>
            <p:nvPr/>
          </p:nvSpPr>
          <p:spPr bwMode="auto">
            <a:xfrm>
              <a:off x="4780917" y="5832416"/>
              <a:ext cx="148940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>
                  <a:solidFill>
                    <a:srgbClr val="FFFFFF"/>
                  </a:solidFill>
                </a:rPr>
                <a:t>60</a:t>
              </a:r>
              <a:endParaRPr lang="en-US" altLang="en-US" sz="1600"/>
            </a:p>
          </p:txBody>
        </p:sp>
        <p:sp>
          <p:nvSpPr>
            <p:cNvPr id="164962" name="Rectangle 97"/>
            <p:cNvSpPr>
              <a:spLocks noChangeArrowheads="1"/>
            </p:cNvSpPr>
            <p:nvPr/>
          </p:nvSpPr>
          <p:spPr bwMode="auto">
            <a:xfrm>
              <a:off x="5319132" y="5832416"/>
              <a:ext cx="148940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>
                  <a:solidFill>
                    <a:srgbClr val="FFFFFF"/>
                  </a:solidFill>
                </a:rPr>
                <a:t>70</a:t>
              </a:r>
              <a:endParaRPr lang="en-US" altLang="en-US" sz="1600"/>
            </a:p>
          </p:txBody>
        </p:sp>
        <p:sp>
          <p:nvSpPr>
            <p:cNvPr id="164963" name="Rectangle 98"/>
            <p:cNvSpPr>
              <a:spLocks noChangeArrowheads="1"/>
            </p:cNvSpPr>
            <p:nvPr/>
          </p:nvSpPr>
          <p:spPr bwMode="auto">
            <a:xfrm>
              <a:off x="5847192" y="5832416"/>
              <a:ext cx="148940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>
                  <a:solidFill>
                    <a:srgbClr val="FFFFFF"/>
                  </a:solidFill>
                </a:rPr>
                <a:t>80</a:t>
              </a:r>
              <a:endParaRPr lang="en-US" altLang="en-US" sz="1600"/>
            </a:p>
          </p:txBody>
        </p:sp>
        <p:sp>
          <p:nvSpPr>
            <p:cNvPr id="164964" name="Rectangle 99"/>
            <p:cNvSpPr>
              <a:spLocks noChangeArrowheads="1"/>
            </p:cNvSpPr>
            <p:nvPr/>
          </p:nvSpPr>
          <p:spPr bwMode="auto">
            <a:xfrm>
              <a:off x="6385407" y="5832416"/>
              <a:ext cx="148940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>
                  <a:solidFill>
                    <a:srgbClr val="FFFFFF"/>
                  </a:solidFill>
                </a:rPr>
                <a:t>90</a:t>
              </a:r>
              <a:endParaRPr lang="en-US" altLang="en-US" sz="1600"/>
            </a:p>
          </p:txBody>
        </p:sp>
        <p:sp>
          <p:nvSpPr>
            <p:cNvPr id="164965" name="Rectangle 100"/>
            <p:cNvSpPr>
              <a:spLocks noChangeArrowheads="1"/>
            </p:cNvSpPr>
            <p:nvPr/>
          </p:nvSpPr>
          <p:spPr bwMode="auto">
            <a:xfrm>
              <a:off x="6874539" y="5832416"/>
              <a:ext cx="223410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>
                  <a:solidFill>
                    <a:srgbClr val="FFFFFF"/>
                  </a:solidFill>
                </a:rPr>
                <a:t>100</a:t>
              </a:r>
              <a:endParaRPr lang="en-US" altLang="en-US" sz="1600"/>
            </a:p>
          </p:txBody>
        </p:sp>
        <p:sp>
          <p:nvSpPr>
            <p:cNvPr id="164966" name="Rectangle 101"/>
            <p:cNvSpPr>
              <a:spLocks noChangeArrowheads="1"/>
            </p:cNvSpPr>
            <p:nvPr/>
          </p:nvSpPr>
          <p:spPr bwMode="auto">
            <a:xfrm>
              <a:off x="1434845" y="5480462"/>
              <a:ext cx="89703" cy="153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>
                  <a:solidFill>
                    <a:srgbClr val="FFFFFF"/>
                  </a:solidFill>
                </a:rPr>
                <a:t>X</a:t>
              </a:r>
              <a:endParaRPr lang="en-US" altLang="en-US" sz="1600"/>
            </a:p>
          </p:txBody>
        </p:sp>
        <p:sp>
          <p:nvSpPr>
            <p:cNvPr id="164967" name="Rectangle 102"/>
            <p:cNvSpPr>
              <a:spLocks noChangeArrowheads="1"/>
            </p:cNvSpPr>
            <p:nvPr/>
          </p:nvSpPr>
          <p:spPr bwMode="auto">
            <a:xfrm>
              <a:off x="1131888" y="5232130"/>
              <a:ext cx="382505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/>
                <a:t> </a:t>
              </a:r>
              <a:r>
                <a:rPr lang="tr-TR" altLang="en-US" sz="1000" b="1"/>
                <a:t>Diğer</a:t>
              </a:r>
              <a:endParaRPr lang="en-US" altLang="en-US" sz="1600"/>
            </a:p>
          </p:txBody>
        </p:sp>
        <p:sp>
          <p:nvSpPr>
            <p:cNvPr id="164968" name="Rectangle 103"/>
            <p:cNvSpPr>
              <a:spLocks noChangeArrowheads="1"/>
            </p:cNvSpPr>
            <p:nvPr/>
          </p:nvSpPr>
          <p:spPr bwMode="auto">
            <a:xfrm>
              <a:off x="1367145" y="4985584"/>
              <a:ext cx="148940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>
                  <a:solidFill>
                    <a:srgbClr val="FFFFFF"/>
                  </a:solidFill>
                </a:rPr>
                <a:t>82</a:t>
              </a:r>
              <a:endParaRPr lang="en-US" altLang="en-US" sz="1600"/>
            </a:p>
          </p:txBody>
        </p:sp>
        <p:sp>
          <p:nvSpPr>
            <p:cNvPr id="164969" name="Rectangle 104"/>
            <p:cNvSpPr>
              <a:spLocks noChangeArrowheads="1"/>
            </p:cNvSpPr>
            <p:nvPr/>
          </p:nvSpPr>
          <p:spPr bwMode="auto">
            <a:xfrm>
              <a:off x="1367145" y="4746184"/>
              <a:ext cx="148940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>
                  <a:solidFill>
                    <a:srgbClr val="FFFFFF"/>
                  </a:solidFill>
                </a:rPr>
                <a:t>73</a:t>
              </a:r>
              <a:endParaRPr lang="en-US" altLang="en-US" sz="1600"/>
            </a:p>
          </p:txBody>
        </p:sp>
        <p:sp>
          <p:nvSpPr>
            <p:cNvPr id="164970" name="Rectangle 105"/>
            <p:cNvSpPr>
              <a:spLocks noChangeArrowheads="1"/>
            </p:cNvSpPr>
            <p:nvPr/>
          </p:nvSpPr>
          <p:spPr bwMode="auto">
            <a:xfrm>
              <a:off x="1367145" y="4499638"/>
              <a:ext cx="148940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>
                  <a:solidFill>
                    <a:srgbClr val="FFFFFF"/>
                  </a:solidFill>
                </a:rPr>
                <a:t>68</a:t>
              </a:r>
              <a:endParaRPr lang="en-US" altLang="en-US" sz="1600"/>
            </a:p>
          </p:txBody>
        </p:sp>
        <p:sp>
          <p:nvSpPr>
            <p:cNvPr id="164971" name="Rectangle 106"/>
            <p:cNvSpPr>
              <a:spLocks noChangeArrowheads="1"/>
            </p:cNvSpPr>
            <p:nvPr/>
          </p:nvSpPr>
          <p:spPr bwMode="auto">
            <a:xfrm>
              <a:off x="1367145" y="4251305"/>
              <a:ext cx="148940" cy="153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>
                  <a:solidFill>
                    <a:srgbClr val="FFFFFF"/>
                  </a:solidFill>
                </a:rPr>
                <a:t>39</a:t>
              </a:r>
              <a:endParaRPr lang="en-US" altLang="en-US" sz="1600"/>
            </a:p>
          </p:txBody>
        </p:sp>
        <p:sp>
          <p:nvSpPr>
            <p:cNvPr id="164972" name="Rectangle 107"/>
            <p:cNvSpPr>
              <a:spLocks noChangeArrowheads="1"/>
            </p:cNvSpPr>
            <p:nvPr/>
          </p:nvSpPr>
          <p:spPr bwMode="auto">
            <a:xfrm>
              <a:off x="1367145" y="4002972"/>
              <a:ext cx="148940" cy="153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>
                  <a:solidFill>
                    <a:srgbClr val="FFFFFF"/>
                  </a:solidFill>
                </a:rPr>
                <a:t>51</a:t>
              </a:r>
              <a:endParaRPr lang="en-US" altLang="en-US" sz="1600"/>
            </a:p>
          </p:txBody>
        </p:sp>
        <p:sp>
          <p:nvSpPr>
            <p:cNvPr id="164973" name="Rectangle 108"/>
            <p:cNvSpPr>
              <a:spLocks noChangeArrowheads="1"/>
            </p:cNvSpPr>
            <p:nvPr/>
          </p:nvSpPr>
          <p:spPr bwMode="auto">
            <a:xfrm>
              <a:off x="1367145" y="3754640"/>
              <a:ext cx="148940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>
                  <a:solidFill>
                    <a:srgbClr val="FFFFFF"/>
                  </a:solidFill>
                </a:rPr>
                <a:t>56</a:t>
              </a:r>
              <a:endParaRPr lang="en-US" altLang="en-US" sz="1600"/>
            </a:p>
          </p:txBody>
        </p:sp>
        <p:sp>
          <p:nvSpPr>
            <p:cNvPr id="164974" name="Rectangle 109"/>
            <p:cNvSpPr>
              <a:spLocks noChangeArrowheads="1"/>
            </p:cNvSpPr>
            <p:nvPr/>
          </p:nvSpPr>
          <p:spPr bwMode="auto">
            <a:xfrm>
              <a:off x="1367145" y="3506307"/>
              <a:ext cx="148940" cy="153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>
                  <a:solidFill>
                    <a:srgbClr val="FFFFFF"/>
                  </a:solidFill>
                </a:rPr>
                <a:t>59</a:t>
              </a:r>
              <a:endParaRPr lang="en-US" altLang="en-US" sz="1600"/>
            </a:p>
          </p:txBody>
        </p:sp>
        <p:sp>
          <p:nvSpPr>
            <p:cNvPr id="164975" name="Rectangle 110"/>
            <p:cNvSpPr>
              <a:spLocks noChangeArrowheads="1"/>
            </p:cNvSpPr>
            <p:nvPr/>
          </p:nvSpPr>
          <p:spPr bwMode="auto">
            <a:xfrm>
              <a:off x="1367145" y="3268694"/>
              <a:ext cx="148940" cy="153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>
                  <a:solidFill>
                    <a:srgbClr val="FFFFFF"/>
                  </a:solidFill>
                </a:rPr>
                <a:t>35</a:t>
              </a:r>
              <a:endParaRPr lang="en-US" altLang="en-US" sz="1600"/>
            </a:p>
          </p:txBody>
        </p:sp>
        <p:sp>
          <p:nvSpPr>
            <p:cNvPr id="164976" name="Rectangle 111"/>
            <p:cNvSpPr>
              <a:spLocks noChangeArrowheads="1"/>
            </p:cNvSpPr>
            <p:nvPr/>
          </p:nvSpPr>
          <p:spPr bwMode="auto">
            <a:xfrm>
              <a:off x="1367145" y="3020361"/>
              <a:ext cx="148940" cy="153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>
                  <a:solidFill>
                    <a:srgbClr val="FFFFFF"/>
                  </a:solidFill>
                </a:rPr>
                <a:t>58</a:t>
              </a:r>
              <a:endParaRPr lang="en-US" altLang="en-US" sz="1600"/>
            </a:p>
          </p:txBody>
        </p:sp>
        <p:sp>
          <p:nvSpPr>
            <p:cNvPr id="164977" name="Rectangle 112"/>
            <p:cNvSpPr>
              <a:spLocks noChangeArrowheads="1"/>
            </p:cNvSpPr>
            <p:nvPr/>
          </p:nvSpPr>
          <p:spPr bwMode="auto">
            <a:xfrm>
              <a:off x="1367145" y="2773815"/>
              <a:ext cx="148940" cy="153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>
                  <a:solidFill>
                    <a:srgbClr val="FFFFFF"/>
                  </a:solidFill>
                </a:rPr>
                <a:t>52</a:t>
              </a:r>
              <a:endParaRPr lang="en-US" altLang="en-US" sz="1600"/>
            </a:p>
          </p:txBody>
        </p:sp>
        <p:sp>
          <p:nvSpPr>
            <p:cNvPr id="164978" name="Rectangle 113"/>
            <p:cNvSpPr>
              <a:spLocks noChangeArrowheads="1"/>
            </p:cNvSpPr>
            <p:nvPr/>
          </p:nvSpPr>
          <p:spPr bwMode="auto">
            <a:xfrm>
              <a:off x="1367145" y="2525483"/>
              <a:ext cx="148940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>
                  <a:solidFill>
                    <a:srgbClr val="FFFFFF"/>
                  </a:solidFill>
                </a:rPr>
                <a:t>33</a:t>
              </a:r>
              <a:endParaRPr lang="en-US" altLang="en-US" sz="1600"/>
            </a:p>
          </p:txBody>
        </p:sp>
        <p:sp>
          <p:nvSpPr>
            <p:cNvPr id="164979" name="Rectangle 114"/>
            <p:cNvSpPr>
              <a:spLocks noChangeArrowheads="1"/>
            </p:cNvSpPr>
            <p:nvPr/>
          </p:nvSpPr>
          <p:spPr bwMode="auto">
            <a:xfrm>
              <a:off x="1331603" y="2221766"/>
              <a:ext cx="209870" cy="21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400" b="1">
                  <a:solidFill>
                    <a:srgbClr val="FFFFFF"/>
                  </a:solidFill>
                </a:rPr>
                <a:t>31</a:t>
              </a:r>
              <a:endParaRPr lang="en-US" altLang="en-US" sz="1400"/>
            </a:p>
          </p:txBody>
        </p:sp>
        <p:sp>
          <p:nvSpPr>
            <p:cNvPr id="164980" name="Rectangle 115"/>
            <p:cNvSpPr>
              <a:spLocks noChangeArrowheads="1"/>
            </p:cNvSpPr>
            <p:nvPr/>
          </p:nvSpPr>
          <p:spPr bwMode="auto">
            <a:xfrm>
              <a:off x="1331603" y="1982367"/>
              <a:ext cx="209870" cy="216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400" b="1">
                  <a:solidFill>
                    <a:srgbClr val="FFFFFF"/>
                  </a:solidFill>
                </a:rPr>
                <a:t>45</a:t>
              </a:r>
              <a:endParaRPr lang="en-US" altLang="en-US" sz="1400"/>
            </a:p>
          </p:txBody>
        </p:sp>
        <p:sp>
          <p:nvSpPr>
            <p:cNvPr id="164981" name="Rectangle 116"/>
            <p:cNvSpPr>
              <a:spLocks noChangeArrowheads="1"/>
            </p:cNvSpPr>
            <p:nvPr/>
          </p:nvSpPr>
          <p:spPr bwMode="auto">
            <a:xfrm>
              <a:off x="1331603" y="1735821"/>
              <a:ext cx="209870" cy="216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400" b="1">
                  <a:solidFill>
                    <a:srgbClr val="FFFFFF"/>
                  </a:solidFill>
                </a:rPr>
                <a:t>18</a:t>
              </a:r>
              <a:endParaRPr lang="en-US" altLang="en-US" sz="1400"/>
            </a:p>
          </p:txBody>
        </p:sp>
        <p:sp>
          <p:nvSpPr>
            <p:cNvPr id="164982" name="Rectangle 117"/>
            <p:cNvSpPr>
              <a:spLocks noChangeArrowheads="1"/>
            </p:cNvSpPr>
            <p:nvPr/>
          </p:nvSpPr>
          <p:spPr bwMode="auto">
            <a:xfrm>
              <a:off x="1331603" y="1487488"/>
              <a:ext cx="209870" cy="216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400" b="1">
                  <a:solidFill>
                    <a:srgbClr val="FFFFFF"/>
                  </a:solidFill>
                </a:rPr>
                <a:t>16</a:t>
              </a:r>
              <a:endParaRPr lang="en-US" altLang="en-US" sz="1400"/>
            </a:p>
          </p:txBody>
        </p:sp>
        <p:sp>
          <p:nvSpPr>
            <p:cNvPr id="164983" name="Rectangle 119"/>
            <p:cNvSpPr>
              <a:spLocks noChangeArrowheads="1"/>
            </p:cNvSpPr>
            <p:nvPr/>
          </p:nvSpPr>
          <p:spPr bwMode="auto">
            <a:xfrm>
              <a:off x="1631175" y="5832416"/>
              <a:ext cx="74470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>
                  <a:solidFill>
                    <a:srgbClr val="FFFFFF"/>
                  </a:solidFill>
                </a:rPr>
                <a:t>0</a:t>
              </a:r>
              <a:endParaRPr lang="en-US" altLang="en-US" sz="1600"/>
            </a:p>
          </p:txBody>
        </p:sp>
        <p:sp>
          <p:nvSpPr>
            <p:cNvPr id="164984" name="Rectangle 120"/>
            <p:cNvSpPr>
              <a:spLocks noChangeArrowheads="1"/>
            </p:cNvSpPr>
            <p:nvPr/>
          </p:nvSpPr>
          <p:spPr bwMode="auto">
            <a:xfrm>
              <a:off x="2120308" y="5832416"/>
              <a:ext cx="148940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>
                  <a:solidFill>
                    <a:srgbClr val="FFFFFF"/>
                  </a:solidFill>
                </a:rPr>
                <a:t>10</a:t>
              </a:r>
              <a:endParaRPr lang="en-US" altLang="en-US" sz="1600"/>
            </a:p>
          </p:txBody>
        </p:sp>
        <p:sp>
          <p:nvSpPr>
            <p:cNvPr id="164985" name="Rectangle 121"/>
            <p:cNvSpPr>
              <a:spLocks noChangeArrowheads="1"/>
            </p:cNvSpPr>
            <p:nvPr/>
          </p:nvSpPr>
          <p:spPr bwMode="auto">
            <a:xfrm>
              <a:off x="2648368" y="5832416"/>
              <a:ext cx="148940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>
                  <a:solidFill>
                    <a:srgbClr val="FFFFFF"/>
                  </a:solidFill>
                </a:rPr>
                <a:t>20</a:t>
              </a:r>
              <a:endParaRPr lang="en-US" altLang="en-US" sz="1600"/>
            </a:p>
          </p:txBody>
        </p:sp>
        <p:sp>
          <p:nvSpPr>
            <p:cNvPr id="164986" name="Rectangle 122"/>
            <p:cNvSpPr>
              <a:spLocks noChangeArrowheads="1"/>
            </p:cNvSpPr>
            <p:nvPr/>
          </p:nvSpPr>
          <p:spPr bwMode="auto">
            <a:xfrm>
              <a:off x="3186583" y="5832416"/>
              <a:ext cx="148939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>
                  <a:solidFill>
                    <a:srgbClr val="FFFFFF"/>
                  </a:solidFill>
                </a:rPr>
                <a:t>30</a:t>
              </a:r>
              <a:endParaRPr lang="en-US" altLang="en-US" sz="1600"/>
            </a:p>
          </p:txBody>
        </p:sp>
        <p:sp>
          <p:nvSpPr>
            <p:cNvPr id="164987" name="Rectangle 123"/>
            <p:cNvSpPr>
              <a:spLocks noChangeArrowheads="1"/>
            </p:cNvSpPr>
            <p:nvPr/>
          </p:nvSpPr>
          <p:spPr bwMode="auto">
            <a:xfrm>
              <a:off x="3714642" y="5832416"/>
              <a:ext cx="148940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>
                  <a:solidFill>
                    <a:srgbClr val="FFFFFF"/>
                  </a:solidFill>
                </a:rPr>
                <a:t>40</a:t>
              </a:r>
              <a:endParaRPr lang="en-US" altLang="en-US" sz="1600"/>
            </a:p>
          </p:txBody>
        </p:sp>
        <p:sp>
          <p:nvSpPr>
            <p:cNvPr id="164988" name="Rectangle 124"/>
            <p:cNvSpPr>
              <a:spLocks noChangeArrowheads="1"/>
            </p:cNvSpPr>
            <p:nvPr/>
          </p:nvSpPr>
          <p:spPr bwMode="auto">
            <a:xfrm>
              <a:off x="4252857" y="5832416"/>
              <a:ext cx="148940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>
                  <a:solidFill>
                    <a:srgbClr val="FFFFFF"/>
                  </a:solidFill>
                </a:rPr>
                <a:t>50</a:t>
              </a:r>
              <a:endParaRPr lang="en-US" altLang="en-US" sz="1600"/>
            </a:p>
          </p:txBody>
        </p:sp>
        <p:sp>
          <p:nvSpPr>
            <p:cNvPr id="164989" name="Rectangle 125"/>
            <p:cNvSpPr>
              <a:spLocks noChangeArrowheads="1"/>
            </p:cNvSpPr>
            <p:nvPr/>
          </p:nvSpPr>
          <p:spPr bwMode="auto">
            <a:xfrm>
              <a:off x="1631175" y="5832416"/>
              <a:ext cx="74470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>
                  <a:solidFill>
                    <a:srgbClr val="FFFFFF"/>
                  </a:solidFill>
                </a:rPr>
                <a:t>0</a:t>
              </a:r>
              <a:endParaRPr lang="en-US" altLang="en-US" sz="1600"/>
            </a:p>
          </p:txBody>
        </p:sp>
        <p:sp>
          <p:nvSpPr>
            <p:cNvPr id="164990" name="Rectangle 126"/>
            <p:cNvSpPr>
              <a:spLocks noChangeArrowheads="1"/>
            </p:cNvSpPr>
            <p:nvPr/>
          </p:nvSpPr>
          <p:spPr bwMode="auto">
            <a:xfrm>
              <a:off x="2120308" y="5832416"/>
              <a:ext cx="148940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>
                  <a:solidFill>
                    <a:srgbClr val="FFFFFF"/>
                  </a:solidFill>
                </a:rPr>
                <a:t>10</a:t>
              </a:r>
              <a:endParaRPr lang="en-US" altLang="en-US" sz="1600"/>
            </a:p>
          </p:txBody>
        </p:sp>
        <p:sp>
          <p:nvSpPr>
            <p:cNvPr id="164991" name="Rectangle 127"/>
            <p:cNvSpPr>
              <a:spLocks noChangeArrowheads="1"/>
            </p:cNvSpPr>
            <p:nvPr/>
          </p:nvSpPr>
          <p:spPr bwMode="auto">
            <a:xfrm>
              <a:off x="2648368" y="5832416"/>
              <a:ext cx="148940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>
                  <a:solidFill>
                    <a:srgbClr val="FFFFFF"/>
                  </a:solidFill>
                </a:rPr>
                <a:t>20</a:t>
              </a:r>
              <a:endParaRPr lang="en-US" altLang="en-US" sz="1600"/>
            </a:p>
          </p:txBody>
        </p:sp>
        <p:sp>
          <p:nvSpPr>
            <p:cNvPr id="164992" name="Rectangle 128"/>
            <p:cNvSpPr>
              <a:spLocks noChangeArrowheads="1"/>
            </p:cNvSpPr>
            <p:nvPr/>
          </p:nvSpPr>
          <p:spPr bwMode="auto">
            <a:xfrm>
              <a:off x="3186583" y="5832416"/>
              <a:ext cx="148939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>
                  <a:solidFill>
                    <a:srgbClr val="FFFFFF"/>
                  </a:solidFill>
                </a:rPr>
                <a:t>30</a:t>
              </a:r>
              <a:endParaRPr lang="en-US" altLang="en-US" sz="1600"/>
            </a:p>
          </p:txBody>
        </p:sp>
        <p:sp>
          <p:nvSpPr>
            <p:cNvPr id="164993" name="Rectangle 129"/>
            <p:cNvSpPr>
              <a:spLocks noChangeArrowheads="1"/>
            </p:cNvSpPr>
            <p:nvPr/>
          </p:nvSpPr>
          <p:spPr bwMode="auto">
            <a:xfrm>
              <a:off x="3714642" y="5832416"/>
              <a:ext cx="148940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>
                  <a:solidFill>
                    <a:srgbClr val="FFFFFF"/>
                  </a:solidFill>
                </a:rPr>
                <a:t>40</a:t>
              </a:r>
              <a:endParaRPr lang="en-US" altLang="en-US" sz="1600"/>
            </a:p>
          </p:txBody>
        </p:sp>
        <p:sp>
          <p:nvSpPr>
            <p:cNvPr id="164994" name="Rectangle 130"/>
            <p:cNvSpPr>
              <a:spLocks noChangeArrowheads="1"/>
            </p:cNvSpPr>
            <p:nvPr/>
          </p:nvSpPr>
          <p:spPr bwMode="auto">
            <a:xfrm>
              <a:off x="4785995" y="5832416"/>
              <a:ext cx="148940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>
                  <a:solidFill>
                    <a:srgbClr val="FFFFFF"/>
                  </a:solidFill>
                </a:rPr>
                <a:t>60</a:t>
              </a:r>
              <a:endParaRPr lang="en-US" altLang="en-US" sz="1600"/>
            </a:p>
          </p:txBody>
        </p:sp>
        <p:sp>
          <p:nvSpPr>
            <p:cNvPr id="164995" name="Rectangle 131"/>
            <p:cNvSpPr>
              <a:spLocks noChangeArrowheads="1"/>
            </p:cNvSpPr>
            <p:nvPr/>
          </p:nvSpPr>
          <p:spPr bwMode="auto">
            <a:xfrm>
              <a:off x="4257935" y="5832416"/>
              <a:ext cx="148940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>
                  <a:solidFill>
                    <a:srgbClr val="FFFFFF"/>
                  </a:solidFill>
                </a:rPr>
                <a:t>50</a:t>
              </a:r>
              <a:endParaRPr lang="en-US" altLang="en-US" sz="1600"/>
            </a:p>
          </p:txBody>
        </p:sp>
        <p:sp>
          <p:nvSpPr>
            <p:cNvPr id="164996" name="Rectangle 132"/>
            <p:cNvSpPr>
              <a:spLocks noChangeArrowheads="1"/>
            </p:cNvSpPr>
            <p:nvPr/>
          </p:nvSpPr>
          <p:spPr bwMode="auto">
            <a:xfrm>
              <a:off x="1636253" y="5832416"/>
              <a:ext cx="74470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>
                  <a:solidFill>
                    <a:srgbClr val="FFFFFF"/>
                  </a:solidFill>
                </a:rPr>
                <a:t>0</a:t>
              </a:r>
              <a:endParaRPr lang="en-US" altLang="en-US" sz="1600"/>
            </a:p>
          </p:txBody>
        </p:sp>
        <p:sp>
          <p:nvSpPr>
            <p:cNvPr id="164997" name="Rectangle 133"/>
            <p:cNvSpPr>
              <a:spLocks noChangeArrowheads="1"/>
            </p:cNvSpPr>
            <p:nvPr/>
          </p:nvSpPr>
          <p:spPr bwMode="auto">
            <a:xfrm>
              <a:off x="2125385" y="5832416"/>
              <a:ext cx="148940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>
                  <a:solidFill>
                    <a:srgbClr val="FFFFFF"/>
                  </a:solidFill>
                </a:rPr>
                <a:t>10</a:t>
              </a:r>
              <a:endParaRPr lang="en-US" altLang="en-US" sz="1600"/>
            </a:p>
          </p:txBody>
        </p:sp>
        <p:sp>
          <p:nvSpPr>
            <p:cNvPr id="164998" name="Rectangle 134"/>
            <p:cNvSpPr>
              <a:spLocks noChangeArrowheads="1"/>
            </p:cNvSpPr>
            <p:nvPr/>
          </p:nvSpPr>
          <p:spPr bwMode="auto">
            <a:xfrm>
              <a:off x="2653445" y="5832416"/>
              <a:ext cx="148940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>
                  <a:solidFill>
                    <a:srgbClr val="FFFFFF"/>
                  </a:solidFill>
                </a:rPr>
                <a:t>20</a:t>
              </a:r>
              <a:endParaRPr lang="en-US" altLang="en-US" sz="1600"/>
            </a:p>
          </p:txBody>
        </p:sp>
        <p:sp>
          <p:nvSpPr>
            <p:cNvPr id="164999" name="Rectangle 135"/>
            <p:cNvSpPr>
              <a:spLocks noChangeArrowheads="1"/>
            </p:cNvSpPr>
            <p:nvPr/>
          </p:nvSpPr>
          <p:spPr bwMode="auto">
            <a:xfrm>
              <a:off x="3191660" y="5832416"/>
              <a:ext cx="148940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>
                  <a:solidFill>
                    <a:srgbClr val="FFFFFF"/>
                  </a:solidFill>
                </a:rPr>
                <a:t>30</a:t>
              </a:r>
              <a:endParaRPr lang="en-US" altLang="en-US" sz="1600"/>
            </a:p>
          </p:txBody>
        </p:sp>
        <p:sp>
          <p:nvSpPr>
            <p:cNvPr id="165000" name="Rectangle 136"/>
            <p:cNvSpPr>
              <a:spLocks noChangeArrowheads="1"/>
            </p:cNvSpPr>
            <p:nvPr/>
          </p:nvSpPr>
          <p:spPr bwMode="auto">
            <a:xfrm>
              <a:off x="3719720" y="5832416"/>
              <a:ext cx="148940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>
                  <a:solidFill>
                    <a:srgbClr val="FFFFFF"/>
                  </a:solidFill>
                </a:rPr>
                <a:t>40</a:t>
              </a:r>
              <a:endParaRPr lang="en-US" altLang="en-US" sz="1600"/>
            </a:p>
          </p:txBody>
        </p:sp>
        <p:sp>
          <p:nvSpPr>
            <p:cNvPr id="165001" name="Rectangle 137"/>
            <p:cNvSpPr>
              <a:spLocks noChangeArrowheads="1"/>
            </p:cNvSpPr>
            <p:nvPr/>
          </p:nvSpPr>
          <p:spPr bwMode="auto">
            <a:xfrm>
              <a:off x="5319132" y="5832416"/>
              <a:ext cx="148940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/>
                <a:t>70</a:t>
              </a:r>
              <a:endParaRPr lang="en-US" altLang="en-US" sz="1600"/>
            </a:p>
          </p:txBody>
        </p:sp>
        <p:sp>
          <p:nvSpPr>
            <p:cNvPr id="165002" name="Rectangle 138"/>
            <p:cNvSpPr>
              <a:spLocks noChangeArrowheads="1"/>
            </p:cNvSpPr>
            <p:nvPr/>
          </p:nvSpPr>
          <p:spPr bwMode="auto">
            <a:xfrm>
              <a:off x="5847192" y="5832416"/>
              <a:ext cx="148940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/>
                <a:t>80</a:t>
              </a:r>
              <a:endParaRPr lang="en-US" altLang="en-US" sz="1600"/>
            </a:p>
          </p:txBody>
        </p:sp>
        <p:sp>
          <p:nvSpPr>
            <p:cNvPr id="165003" name="Rectangle 139"/>
            <p:cNvSpPr>
              <a:spLocks noChangeArrowheads="1"/>
            </p:cNvSpPr>
            <p:nvPr/>
          </p:nvSpPr>
          <p:spPr bwMode="auto">
            <a:xfrm>
              <a:off x="6385407" y="5832416"/>
              <a:ext cx="148940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/>
                <a:t>90</a:t>
              </a:r>
              <a:endParaRPr lang="en-US" altLang="en-US" sz="1600"/>
            </a:p>
          </p:txBody>
        </p:sp>
        <p:sp>
          <p:nvSpPr>
            <p:cNvPr id="165004" name="Rectangle 140"/>
            <p:cNvSpPr>
              <a:spLocks noChangeArrowheads="1"/>
            </p:cNvSpPr>
            <p:nvPr/>
          </p:nvSpPr>
          <p:spPr bwMode="auto">
            <a:xfrm>
              <a:off x="6874539" y="5832416"/>
              <a:ext cx="223410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/>
                <a:t>100</a:t>
              </a:r>
              <a:endParaRPr lang="en-US" altLang="en-US" sz="1600"/>
            </a:p>
          </p:txBody>
        </p:sp>
        <p:sp>
          <p:nvSpPr>
            <p:cNvPr id="165005" name="Rectangle 141"/>
            <p:cNvSpPr>
              <a:spLocks noChangeArrowheads="1"/>
            </p:cNvSpPr>
            <p:nvPr/>
          </p:nvSpPr>
          <p:spPr bwMode="auto">
            <a:xfrm>
              <a:off x="4785995" y="5832416"/>
              <a:ext cx="148940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/>
                <a:t>60</a:t>
              </a:r>
              <a:endParaRPr lang="en-US" altLang="en-US" sz="1600"/>
            </a:p>
          </p:txBody>
        </p:sp>
        <p:sp>
          <p:nvSpPr>
            <p:cNvPr id="165006" name="Rectangle 142"/>
            <p:cNvSpPr>
              <a:spLocks noChangeArrowheads="1"/>
            </p:cNvSpPr>
            <p:nvPr/>
          </p:nvSpPr>
          <p:spPr bwMode="auto">
            <a:xfrm>
              <a:off x="4257935" y="5832416"/>
              <a:ext cx="148940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/>
                <a:t>50</a:t>
              </a:r>
              <a:endParaRPr lang="en-US" altLang="en-US" sz="1600"/>
            </a:p>
          </p:txBody>
        </p:sp>
        <p:sp>
          <p:nvSpPr>
            <p:cNvPr id="165007" name="Rectangle 143"/>
            <p:cNvSpPr>
              <a:spLocks noChangeArrowheads="1"/>
            </p:cNvSpPr>
            <p:nvPr/>
          </p:nvSpPr>
          <p:spPr bwMode="auto">
            <a:xfrm>
              <a:off x="1636253" y="5832416"/>
              <a:ext cx="74470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/>
                <a:t>0</a:t>
              </a:r>
              <a:endParaRPr lang="en-US" altLang="en-US" sz="1600"/>
            </a:p>
          </p:txBody>
        </p:sp>
        <p:sp>
          <p:nvSpPr>
            <p:cNvPr id="165008" name="Rectangle 144"/>
            <p:cNvSpPr>
              <a:spLocks noChangeArrowheads="1"/>
            </p:cNvSpPr>
            <p:nvPr/>
          </p:nvSpPr>
          <p:spPr bwMode="auto">
            <a:xfrm>
              <a:off x="2125385" y="5832416"/>
              <a:ext cx="148940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/>
                <a:t>10</a:t>
              </a:r>
              <a:endParaRPr lang="en-US" altLang="en-US" sz="1600"/>
            </a:p>
          </p:txBody>
        </p:sp>
        <p:sp>
          <p:nvSpPr>
            <p:cNvPr id="165009" name="Rectangle 145"/>
            <p:cNvSpPr>
              <a:spLocks noChangeArrowheads="1"/>
            </p:cNvSpPr>
            <p:nvPr/>
          </p:nvSpPr>
          <p:spPr bwMode="auto">
            <a:xfrm>
              <a:off x="2653445" y="5832416"/>
              <a:ext cx="148940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/>
                <a:t>20</a:t>
              </a:r>
              <a:endParaRPr lang="en-US" altLang="en-US" sz="1600"/>
            </a:p>
          </p:txBody>
        </p:sp>
        <p:sp>
          <p:nvSpPr>
            <p:cNvPr id="165010" name="Rectangle 146"/>
            <p:cNvSpPr>
              <a:spLocks noChangeArrowheads="1"/>
            </p:cNvSpPr>
            <p:nvPr/>
          </p:nvSpPr>
          <p:spPr bwMode="auto">
            <a:xfrm>
              <a:off x="3191660" y="5832416"/>
              <a:ext cx="148940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/>
                <a:t>30</a:t>
              </a:r>
              <a:endParaRPr lang="en-US" altLang="en-US" sz="1600"/>
            </a:p>
          </p:txBody>
        </p:sp>
        <p:sp>
          <p:nvSpPr>
            <p:cNvPr id="165011" name="Rectangle 147"/>
            <p:cNvSpPr>
              <a:spLocks noChangeArrowheads="1"/>
            </p:cNvSpPr>
            <p:nvPr/>
          </p:nvSpPr>
          <p:spPr bwMode="auto">
            <a:xfrm>
              <a:off x="3719720" y="5832416"/>
              <a:ext cx="148940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/>
                <a:t>40</a:t>
              </a:r>
              <a:endParaRPr lang="en-US" altLang="en-US" sz="1600"/>
            </a:p>
          </p:txBody>
        </p:sp>
        <p:sp>
          <p:nvSpPr>
            <p:cNvPr id="165012" name="Rectangle 148"/>
            <p:cNvSpPr>
              <a:spLocks noChangeArrowheads="1"/>
            </p:cNvSpPr>
            <p:nvPr/>
          </p:nvSpPr>
          <p:spPr bwMode="auto">
            <a:xfrm>
              <a:off x="1434845" y="5480462"/>
              <a:ext cx="89703" cy="153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/>
                <a:t>X</a:t>
              </a:r>
              <a:endParaRPr lang="en-US" altLang="en-US" sz="1600"/>
            </a:p>
          </p:txBody>
        </p:sp>
        <p:sp>
          <p:nvSpPr>
            <p:cNvPr id="165013" name="Rectangle 149"/>
            <p:cNvSpPr>
              <a:spLocks noChangeArrowheads="1"/>
            </p:cNvSpPr>
            <p:nvPr/>
          </p:nvSpPr>
          <p:spPr bwMode="auto">
            <a:xfrm>
              <a:off x="1367145" y="4985583"/>
              <a:ext cx="148940" cy="153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/>
                <a:t>82</a:t>
              </a:r>
              <a:endParaRPr lang="en-US" altLang="en-US" sz="1600"/>
            </a:p>
          </p:txBody>
        </p:sp>
        <p:sp>
          <p:nvSpPr>
            <p:cNvPr id="165014" name="Rectangle 150"/>
            <p:cNvSpPr>
              <a:spLocks noChangeArrowheads="1"/>
            </p:cNvSpPr>
            <p:nvPr/>
          </p:nvSpPr>
          <p:spPr bwMode="auto">
            <a:xfrm>
              <a:off x="1367145" y="4746184"/>
              <a:ext cx="148940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/>
                <a:t>73</a:t>
              </a:r>
              <a:endParaRPr lang="en-US" altLang="en-US" sz="1600"/>
            </a:p>
          </p:txBody>
        </p:sp>
        <p:sp>
          <p:nvSpPr>
            <p:cNvPr id="165015" name="Rectangle 151"/>
            <p:cNvSpPr>
              <a:spLocks noChangeArrowheads="1"/>
            </p:cNvSpPr>
            <p:nvPr/>
          </p:nvSpPr>
          <p:spPr bwMode="auto">
            <a:xfrm>
              <a:off x="1367145" y="4499637"/>
              <a:ext cx="148940" cy="153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/>
                <a:t>68</a:t>
              </a:r>
              <a:endParaRPr lang="en-US" altLang="en-US" sz="1600"/>
            </a:p>
          </p:txBody>
        </p:sp>
        <p:sp>
          <p:nvSpPr>
            <p:cNvPr id="165016" name="Rectangle 152"/>
            <p:cNvSpPr>
              <a:spLocks noChangeArrowheads="1"/>
            </p:cNvSpPr>
            <p:nvPr/>
          </p:nvSpPr>
          <p:spPr bwMode="auto">
            <a:xfrm>
              <a:off x="1367145" y="4251305"/>
              <a:ext cx="148940" cy="153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/>
                <a:t>39</a:t>
              </a:r>
              <a:endParaRPr lang="en-US" altLang="en-US" sz="1600"/>
            </a:p>
          </p:txBody>
        </p:sp>
        <p:sp>
          <p:nvSpPr>
            <p:cNvPr id="165017" name="Rectangle 153"/>
            <p:cNvSpPr>
              <a:spLocks noChangeArrowheads="1"/>
            </p:cNvSpPr>
            <p:nvPr/>
          </p:nvSpPr>
          <p:spPr bwMode="auto">
            <a:xfrm>
              <a:off x="1367145" y="4002972"/>
              <a:ext cx="148940" cy="153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/>
                <a:t>51</a:t>
              </a:r>
              <a:endParaRPr lang="en-US" altLang="en-US" sz="1600"/>
            </a:p>
          </p:txBody>
        </p:sp>
        <p:sp>
          <p:nvSpPr>
            <p:cNvPr id="165018" name="Rectangle 154"/>
            <p:cNvSpPr>
              <a:spLocks noChangeArrowheads="1"/>
            </p:cNvSpPr>
            <p:nvPr/>
          </p:nvSpPr>
          <p:spPr bwMode="auto">
            <a:xfrm>
              <a:off x="1367145" y="3754640"/>
              <a:ext cx="148940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/>
                <a:t>56</a:t>
              </a:r>
              <a:endParaRPr lang="en-US" altLang="en-US" sz="1600"/>
            </a:p>
          </p:txBody>
        </p:sp>
        <p:sp>
          <p:nvSpPr>
            <p:cNvPr id="165019" name="Rectangle 155"/>
            <p:cNvSpPr>
              <a:spLocks noChangeArrowheads="1"/>
            </p:cNvSpPr>
            <p:nvPr/>
          </p:nvSpPr>
          <p:spPr bwMode="auto">
            <a:xfrm>
              <a:off x="1367145" y="3506307"/>
              <a:ext cx="148940" cy="153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/>
                <a:t>59</a:t>
              </a:r>
              <a:endParaRPr lang="en-US" altLang="en-US" sz="1600"/>
            </a:p>
          </p:txBody>
        </p:sp>
        <p:sp>
          <p:nvSpPr>
            <p:cNvPr id="165020" name="Rectangle 156"/>
            <p:cNvSpPr>
              <a:spLocks noChangeArrowheads="1"/>
            </p:cNvSpPr>
            <p:nvPr/>
          </p:nvSpPr>
          <p:spPr bwMode="auto">
            <a:xfrm>
              <a:off x="1367145" y="3268694"/>
              <a:ext cx="148940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/>
                <a:t>35</a:t>
              </a:r>
              <a:endParaRPr lang="en-US" altLang="en-US" sz="1600"/>
            </a:p>
          </p:txBody>
        </p:sp>
        <p:sp>
          <p:nvSpPr>
            <p:cNvPr id="165021" name="Rectangle 157"/>
            <p:cNvSpPr>
              <a:spLocks noChangeArrowheads="1"/>
            </p:cNvSpPr>
            <p:nvPr/>
          </p:nvSpPr>
          <p:spPr bwMode="auto">
            <a:xfrm>
              <a:off x="1367145" y="3020361"/>
              <a:ext cx="148940" cy="153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/>
                <a:t>58</a:t>
              </a:r>
              <a:endParaRPr lang="en-US" altLang="en-US" sz="1600"/>
            </a:p>
          </p:txBody>
        </p:sp>
        <p:sp>
          <p:nvSpPr>
            <p:cNvPr id="165022" name="Rectangle 158"/>
            <p:cNvSpPr>
              <a:spLocks noChangeArrowheads="1"/>
            </p:cNvSpPr>
            <p:nvPr/>
          </p:nvSpPr>
          <p:spPr bwMode="auto">
            <a:xfrm>
              <a:off x="1367145" y="2773815"/>
              <a:ext cx="148940" cy="153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/>
                <a:t>52</a:t>
              </a:r>
              <a:endParaRPr lang="en-US" altLang="en-US" sz="1600"/>
            </a:p>
          </p:txBody>
        </p:sp>
        <p:sp>
          <p:nvSpPr>
            <p:cNvPr id="165023" name="Rectangle 159"/>
            <p:cNvSpPr>
              <a:spLocks noChangeArrowheads="1"/>
            </p:cNvSpPr>
            <p:nvPr/>
          </p:nvSpPr>
          <p:spPr bwMode="auto">
            <a:xfrm>
              <a:off x="1367145" y="2525483"/>
              <a:ext cx="148940" cy="15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000" b="1"/>
                <a:t>33</a:t>
              </a:r>
              <a:endParaRPr lang="en-US" altLang="en-US" sz="1600"/>
            </a:p>
          </p:txBody>
        </p:sp>
        <p:sp>
          <p:nvSpPr>
            <p:cNvPr id="165024" name="Rectangle 160"/>
            <p:cNvSpPr>
              <a:spLocks noChangeArrowheads="1"/>
            </p:cNvSpPr>
            <p:nvPr/>
          </p:nvSpPr>
          <p:spPr bwMode="auto">
            <a:xfrm>
              <a:off x="1331603" y="2221766"/>
              <a:ext cx="209870" cy="21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400" b="1"/>
                <a:t>31</a:t>
              </a:r>
              <a:endParaRPr lang="en-US" altLang="en-US" sz="1400"/>
            </a:p>
          </p:txBody>
        </p:sp>
        <p:sp>
          <p:nvSpPr>
            <p:cNvPr id="165025" name="Rectangle 161"/>
            <p:cNvSpPr>
              <a:spLocks noChangeArrowheads="1"/>
            </p:cNvSpPr>
            <p:nvPr/>
          </p:nvSpPr>
          <p:spPr bwMode="auto">
            <a:xfrm>
              <a:off x="1331603" y="1982367"/>
              <a:ext cx="209870" cy="216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400" b="1"/>
                <a:t>45</a:t>
              </a:r>
              <a:endParaRPr lang="en-US" altLang="en-US" sz="1400"/>
            </a:p>
          </p:txBody>
        </p:sp>
        <p:sp>
          <p:nvSpPr>
            <p:cNvPr id="165026" name="Rectangle 162"/>
            <p:cNvSpPr>
              <a:spLocks noChangeArrowheads="1"/>
            </p:cNvSpPr>
            <p:nvPr/>
          </p:nvSpPr>
          <p:spPr bwMode="auto">
            <a:xfrm>
              <a:off x="1331603" y="1735821"/>
              <a:ext cx="209870" cy="216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400" b="1"/>
                <a:t>18</a:t>
              </a:r>
              <a:endParaRPr lang="en-US" altLang="en-US" sz="1400"/>
            </a:p>
          </p:txBody>
        </p:sp>
        <p:sp>
          <p:nvSpPr>
            <p:cNvPr id="165027" name="Rectangle 163"/>
            <p:cNvSpPr>
              <a:spLocks noChangeArrowheads="1"/>
            </p:cNvSpPr>
            <p:nvPr/>
          </p:nvSpPr>
          <p:spPr bwMode="auto">
            <a:xfrm>
              <a:off x="1331603" y="1487488"/>
              <a:ext cx="209870" cy="216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50000"/>
                </a:spcAft>
                <a:buClr>
                  <a:srgbClr val="FF6623"/>
                </a:buClr>
                <a:buSzPct val="125000"/>
                <a:buFont typeface="Symbol" pitchFamily="18" charset="2"/>
                <a:buNone/>
              </a:pPr>
              <a:r>
                <a:rPr lang="en-US" altLang="en-US" sz="1400"/>
                <a:t>16</a:t>
              </a:r>
            </a:p>
          </p:txBody>
        </p:sp>
      </p:grpSp>
      <p:sp>
        <p:nvSpPr>
          <p:cNvPr id="165028" name="Rectangle 164"/>
          <p:cNvSpPr>
            <a:spLocks noGrp="1" noChangeArrowheads="1"/>
          </p:cNvSpPr>
          <p:nvPr>
            <p:ph type="title" idx="4294967295"/>
          </p:nvPr>
        </p:nvSpPr>
        <p:spPr>
          <a:xfrm>
            <a:off x="466066" y="0"/>
            <a:ext cx="8229600" cy="1143000"/>
          </a:xfrm>
          <a:solidFill>
            <a:schemeClr val="tx1"/>
          </a:solidFill>
        </p:spPr>
        <p:txBody>
          <a:bodyPr anchor="ctr"/>
          <a:lstStyle/>
          <a:p>
            <a:r>
              <a:rPr lang="tr-TR" altLang="en-US" sz="3600" dirty="0" err="1">
                <a:solidFill>
                  <a:srgbClr val="FFFF00"/>
                </a:solidFill>
              </a:rPr>
              <a:t>Serviks</a:t>
            </a:r>
            <a:r>
              <a:rPr lang="tr-TR" altLang="en-US" sz="3600" dirty="0">
                <a:solidFill>
                  <a:srgbClr val="FFFF00"/>
                </a:solidFill>
              </a:rPr>
              <a:t> Kanserinde HPV </a:t>
            </a:r>
            <a:r>
              <a:rPr lang="tr-TR" altLang="en-US" sz="3600" dirty="0" smtClean="0">
                <a:solidFill>
                  <a:srgbClr val="FFFF00"/>
                </a:solidFill>
              </a:rPr>
              <a:t>Tiplerinin </a:t>
            </a:r>
            <a:r>
              <a:rPr lang="tr-TR" altLang="en-US" sz="3600" dirty="0">
                <a:solidFill>
                  <a:srgbClr val="FFFF00"/>
                </a:solidFill>
              </a:rPr>
              <a:t>Dağılımı</a:t>
            </a:r>
            <a:endParaRPr lang="nl-NL" altLang="en-US" sz="3600" baseline="30000" dirty="0">
              <a:solidFill>
                <a:srgbClr val="FFFF00"/>
              </a:solidFill>
            </a:endParaRPr>
          </a:p>
        </p:txBody>
      </p:sp>
      <p:pic>
        <p:nvPicPr>
          <p:cNvPr id="1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877" y="1772815"/>
            <a:ext cx="4398400" cy="449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" name="4 Metin kutusu"/>
          <p:cNvSpPr txBox="1"/>
          <p:nvPr/>
        </p:nvSpPr>
        <p:spPr>
          <a:xfrm>
            <a:off x="5940152" y="601225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*Prof Dr N Özgül; </a:t>
            </a:r>
            <a:r>
              <a:rPr lang="tr-TR" sz="1200" dirty="0" err="1" smtClean="0"/>
              <a:t>HPV’nin</a:t>
            </a:r>
            <a:r>
              <a:rPr lang="tr-TR" sz="1200" dirty="0" smtClean="0"/>
              <a:t> ülkemizdeki durumu ve yeni </a:t>
            </a:r>
            <a:r>
              <a:rPr lang="tr-TR" sz="1200" dirty="0" err="1" smtClean="0"/>
              <a:t>serviks</a:t>
            </a:r>
            <a:r>
              <a:rPr lang="tr-TR" sz="1200" dirty="0" smtClean="0"/>
              <a:t> kanseri tarama stratejisi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1722642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5400" dirty="0" err="1" smtClean="0">
                <a:solidFill>
                  <a:srgbClr val="FFCC00"/>
                </a:solidFill>
              </a:rPr>
              <a:t>Servikal</a:t>
            </a:r>
            <a:r>
              <a:rPr lang="tr-TR" sz="5400" dirty="0" smtClean="0">
                <a:solidFill>
                  <a:srgbClr val="FFCC00"/>
                </a:solidFill>
              </a:rPr>
              <a:t> Sitoloji</a:t>
            </a:r>
          </a:p>
        </p:txBody>
      </p:sp>
      <p:graphicFrame>
        <p:nvGraphicFramePr>
          <p:cNvPr id="3" name="Group 58"/>
          <p:cNvGraphicFramePr>
            <a:graphicFrameLocks/>
          </p:cNvGraphicFramePr>
          <p:nvPr/>
        </p:nvGraphicFramePr>
        <p:xfrm>
          <a:off x="827585" y="1412775"/>
          <a:ext cx="7488830" cy="5230936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1528333"/>
                <a:gridCol w="1593619"/>
                <a:gridCol w="1394790"/>
                <a:gridCol w="1297613"/>
                <a:gridCol w="1674475"/>
              </a:tblGrid>
              <a:tr h="670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8005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Pap</a:t>
                      </a:r>
                      <a:endParaRPr kumimoji="0" lang="tr-T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81280" marR="81280" anchor="ctr" horzOverflow="overflow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8005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WHO</a:t>
                      </a:r>
                      <a:endParaRPr kumimoji="0" lang="tr-T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81280" marR="81280" anchor="ctr" horzOverflow="overflow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8005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CIN</a:t>
                      </a:r>
                      <a:endParaRPr kumimoji="0" lang="tr-T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81280" marR="81280" anchor="ctr" horzOverflow="overflow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8005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3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Bethesda</a:t>
                      </a:r>
                      <a:endParaRPr kumimoji="0" lang="tr-T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81280" marR="81280" anchor="ctr" horzOverflow="overflow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6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8005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Class I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81280" marR="81280" anchor="ctr" horzOverflow="overflow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8005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Normal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81280" marR="81280" anchor="ctr" horzOverflow="overflow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8005A"/>
                        </a:buClr>
                        <a:buSzTx/>
                        <a:buFontTx/>
                        <a:buNone/>
                        <a:tabLst/>
                      </a:pP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81280" marR="81280" anchor="ctr" horzOverflow="overflow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8005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Normal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81280" marR="81280" anchor="ctr" horzOverflow="overflow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E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680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8005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Class II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81280" marR="81280" anchor="ctr" horzOverflow="overflow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8005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Atipik enf.</a:t>
                      </a:r>
                    </a:p>
                  </a:txBody>
                  <a:tcPr marL="81280" marR="81280" anchor="ctr" horzOverflow="overflow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8005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Benign veya ASC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81280" marR="81280" anchor="ctr" horzOverflow="overflow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5E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4241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8005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ASC-US</a:t>
                      </a:r>
                    </a:p>
                  </a:txBody>
                  <a:tcPr marL="81280" marR="8128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8005A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ASC-H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81280" marR="812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00000"/>
                    </a:solidFill>
                  </a:tcPr>
                </a:tc>
              </a:tr>
              <a:tr h="516807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8005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Class III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81280" marR="81280" anchor="ctr" horzOverflow="overflow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8005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Displazi</a:t>
                      </a:r>
                    </a:p>
                  </a:txBody>
                  <a:tcPr marL="81280" marR="81280" anchor="ctr" horzOverflow="overflow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8005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SIL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81280" marR="81280" anchor="ctr" horzOverflow="overflow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680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8005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Hafif</a:t>
                      </a:r>
                    </a:p>
                  </a:txBody>
                  <a:tcPr marL="81280" marR="81280" anchor="ctr" horzOverflow="overflow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8005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CIN 1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81280" marR="81280" anchor="ctr" horzOverflow="overflow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8005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LGSIL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81280" marR="81280" anchor="ctr" horzOverflow="overflow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680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8005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Orta</a:t>
                      </a:r>
                    </a:p>
                  </a:txBody>
                  <a:tcPr marL="81280" marR="81280" anchor="ctr" horzOverflow="overflow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8005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CIN 2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81280" marR="81280" anchor="ctr" horzOverflow="overflow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8005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HGSIL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81280" marR="81280" anchor="ctr" horzOverflow="overflow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6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8005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Class IV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81280" marR="81280" anchor="ctr" horzOverflow="overflow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8005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Ağır</a:t>
                      </a:r>
                    </a:p>
                  </a:txBody>
                  <a:tcPr marL="81280" marR="81280" anchor="ctr" horzOverflow="overflow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8005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CIN 3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81280" marR="81280" anchor="ctr" horzOverflow="overflow"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C0000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6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8005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</a:rPr>
                        <a:t>Class V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L="81280" marR="81280" anchor="ctr" horzOverflow="overflow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8005A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CIS</a:t>
                      </a:r>
                    </a:p>
                  </a:txBody>
                  <a:tcPr marL="81280" marR="81280" anchor="ctr" horzOverflow="overflow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187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2792" y="1412776"/>
            <a:ext cx="4067944" cy="3289508"/>
          </a:xfrm>
          <a:solidFill>
            <a:srgbClr val="FFC000"/>
          </a:solidFill>
        </p:spPr>
        <p:txBody>
          <a:bodyPr>
            <a:noAutofit/>
          </a:bodyPr>
          <a:lstStyle/>
          <a:p>
            <a:pPr marL="109728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1800" dirty="0" err="1" smtClean="0"/>
              <a:t>Squamous</a:t>
            </a:r>
            <a:r>
              <a:rPr lang="tr-TR" sz="1800" dirty="0" smtClean="0"/>
              <a:t> </a:t>
            </a:r>
            <a:r>
              <a:rPr lang="tr-TR" sz="1800" dirty="0" err="1" smtClean="0"/>
              <a:t>cell</a:t>
            </a:r>
            <a:endParaRPr lang="tr-TR" sz="1800" dirty="0" smtClean="0"/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tr-TR" sz="1800" dirty="0" err="1" smtClean="0"/>
              <a:t>Atypical</a:t>
            </a:r>
            <a:r>
              <a:rPr lang="tr-TR" sz="1800" dirty="0" smtClean="0"/>
              <a:t> </a:t>
            </a:r>
            <a:r>
              <a:rPr lang="tr-TR" sz="1800" dirty="0" err="1" smtClean="0"/>
              <a:t>squamous</a:t>
            </a:r>
            <a:r>
              <a:rPr lang="tr-TR" sz="1800" dirty="0" smtClean="0"/>
              <a:t> </a:t>
            </a:r>
            <a:r>
              <a:rPr lang="tr-TR" sz="1800" dirty="0" err="1" smtClean="0"/>
              <a:t>cell</a:t>
            </a:r>
            <a:r>
              <a:rPr lang="tr-TR" sz="1800" dirty="0" smtClean="0"/>
              <a:t> (ASC)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tr-TR" sz="1800" dirty="0" smtClean="0"/>
              <a:t>ASC-US (önemi belirlenmemiş)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tr-TR" sz="1800" dirty="0" smtClean="0"/>
              <a:t>ASC-H (HSIL ekarte edilememiş)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endParaRPr lang="tr-TR" sz="1800" dirty="0" smtClean="0"/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tr-TR" sz="1800" dirty="0" err="1" smtClean="0"/>
              <a:t>Squamous</a:t>
            </a:r>
            <a:r>
              <a:rPr lang="tr-TR" sz="1800" dirty="0" smtClean="0"/>
              <a:t> </a:t>
            </a:r>
            <a:r>
              <a:rPr lang="tr-TR" sz="1800" dirty="0" err="1" smtClean="0"/>
              <a:t>intraepitelyal</a:t>
            </a:r>
            <a:r>
              <a:rPr lang="tr-TR" sz="1800" dirty="0" smtClean="0"/>
              <a:t> </a:t>
            </a:r>
            <a:r>
              <a:rPr lang="tr-TR" sz="1800" dirty="0" err="1" smtClean="0"/>
              <a:t>lesıons</a:t>
            </a:r>
            <a:r>
              <a:rPr lang="tr-TR" sz="1800" dirty="0" smtClean="0"/>
              <a:t> (SIL)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tr-TR" sz="1800" dirty="0" smtClean="0"/>
              <a:t>LSIL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tr-TR" sz="1800" dirty="0" smtClean="0"/>
              <a:t>HSIL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tr-TR" sz="1800" dirty="0" err="1" smtClean="0"/>
              <a:t>Squamous</a:t>
            </a:r>
            <a:r>
              <a:rPr lang="tr-TR" sz="1800" dirty="0" smtClean="0"/>
              <a:t> </a:t>
            </a:r>
            <a:r>
              <a:rPr lang="tr-TR" sz="1800" dirty="0" err="1" smtClean="0"/>
              <a:t>cell</a:t>
            </a:r>
            <a:r>
              <a:rPr lang="tr-TR" sz="1800" dirty="0" smtClean="0"/>
              <a:t> </a:t>
            </a:r>
            <a:r>
              <a:rPr lang="tr-TR" sz="1800" dirty="0" err="1" smtClean="0"/>
              <a:t>cancer</a:t>
            </a:r>
            <a:endParaRPr lang="tr-TR" sz="18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067944" y="2578184"/>
            <a:ext cx="4464496" cy="4248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tr-TR" sz="2600" b="1" dirty="0" smtClean="0">
                <a:solidFill>
                  <a:srgbClr val="C00000"/>
                </a:solidFill>
              </a:rPr>
              <a:t>ASC</a:t>
            </a:r>
            <a:r>
              <a:rPr lang="tr-TR" sz="2600" dirty="0" smtClean="0">
                <a:solidFill>
                  <a:srgbClr val="C00000"/>
                </a:solidFill>
              </a:rPr>
              <a:t> </a:t>
            </a:r>
            <a:r>
              <a:rPr lang="tr-TR" sz="2600" dirty="0" smtClean="0"/>
              <a:t>(</a:t>
            </a:r>
            <a:r>
              <a:rPr lang="tr-TR" sz="2600" b="1" u="sng" dirty="0" err="1" smtClean="0"/>
              <a:t>A</a:t>
            </a:r>
            <a:r>
              <a:rPr lang="tr-TR" sz="2600" dirty="0" err="1" smtClean="0"/>
              <a:t>typical</a:t>
            </a:r>
            <a:r>
              <a:rPr lang="tr-TR" sz="2600" dirty="0" smtClean="0"/>
              <a:t> </a:t>
            </a:r>
            <a:r>
              <a:rPr lang="tr-TR" sz="2600" b="1" u="sng" dirty="0" err="1" smtClean="0"/>
              <a:t>S</a:t>
            </a:r>
            <a:r>
              <a:rPr lang="tr-TR" sz="2600" dirty="0" err="1" smtClean="0"/>
              <a:t>quamous</a:t>
            </a:r>
            <a:r>
              <a:rPr lang="tr-TR" sz="2600" dirty="0" smtClean="0"/>
              <a:t> </a:t>
            </a:r>
            <a:r>
              <a:rPr lang="tr-TR" sz="2600" b="1" u="sng" dirty="0" err="1" smtClean="0"/>
              <a:t>C</a:t>
            </a:r>
            <a:r>
              <a:rPr lang="tr-TR" sz="2600" dirty="0" err="1" smtClean="0"/>
              <a:t>ells</a:t>
            </a:r>
            <a:r>
              <a:rPr lang="tr-TR" sz="2600" dirty="0" smtClean="0"/>
              <a:t>)</a:t>
            </a:r>
          </a:p>
          <a:p>
            <a:pPr lvl="1">
              <a:lnSpc>
                <a:spcPct val="110000"/>
              </a:lnSpc>
            </a:pPr>
            <a:r>
              <a:rPr lang="tr-TR" sz="2100" b="1" dirty="0" smtClean="0">
                <a:solidFill>
                  <a:srgbClr val="C00000"/>
                </a:solidFill>
              </a:rPr>
              <a:t>ASC-US</a:t>
            </a:r>
            <a:r>
              <a:rPr lang="tr-TR" sz="2100" dirty="0" smtClean="0">
                <a:solidFill>
                  <a:schemeClr val="tx2"/>
                </a:solidFill>
              </a:rPr>
              <a:t> </a:t>
            </a:r>
            <a:r>
              <a:rPr lang="tr-TR" sz="2100" dirty="0" smtClean="0"/>
              <a:t>(ASC-</a:t>
            </a:r>
            <a:r>
              <a:rPr lang="tr-TR" sz="2100" b="1" u="sng" dirty="0" err="1" smtClean="0"/>
              <a:t>U</a:t>
            </a:r>
            <a:r>
              <a:rPr lang="tr-TR" sz="2100" dirty="0" err="1" smtClean="0"/>
              <a:t>ndetermined</a:t>
            </a:r>
            <a:r>
              <a:rPr lang="tr-TR" sz="2100" dirty="0" smtClean="0"/>
              <a:t> </a:t>
            </a:r>
            <a:r>
              <a:rPr lang="tr-TR" sz="2100" b="1" u="sng" dirty="0" err="1" smtClean="0"/>
              <a:t>S</a:t>
            </a:r>
            <a:r>
              <a:rPr lang="tr-TR" sz="2100" dirty="0" err="1" smtClean="0"/>
              <a:t>ignificance</a:t>
            </a:r>
            <a:r>
              <a:rPr lang="tr-TR" sz="2100" dirty="0" smtClean="0"/>
              <a:t>)</a:t>
            </a:r>
            <a:endParaRPr lang="tr-TR" sz="2100" dirty="0" smtClean="0">
              <a:solidFill>
                <a:srgbClr val="FFFF00"/>
              </a:solidFill>
            </a:endParaRPr>
          </a:p>
          <a:p>
            <a:pPr lvl="1">
              <a:lnSpc>
                <a:spcPct val="110000"/>
              </a:lnSpc>
            </a:pPr>
            <a:r>
              <a:rPr lang="tr-TR" sz="2100" b="1" dirty="0" smtClean="0">
                <a:solidFill>
                  <a:srgbClr val="C00000"/>
                </a:solidFill>
              </a:rPr>
              <a:t>ASC-H</a:t>
            </a:r>
            <a:r>
              <a:rPr lang="tr-TR" sz="2100" dirty="0" smtClean="0">
                <a:solidFill>
                  <a:srgbClr val="FFFF00"/>
                </a:solidFill>
              </a:rPr>
              <a:t> </a:t>
            </a:r>
            <a:r>
              <a:rPr lang="tr-TR" sz="2100" dirty="0" smtClean="0"/>
              <a:t>(Can not </a:t>
            </a:r>
            <a:r>
              <a:rPr lang="tr-TR" sz="2100" dirty="0" err="1" smtClean="0"/>
              <a:t>exclude</a:t>
            </a:r>
            <a:r>
              <a:rPr lang="tr-TR" sz="2100" dirty="0" smtClean="0"/>
              <a:t> </a:t>
            </a:r>
            <a:r>
              <a:rPr lang="tr-TR" sz="2100" b="1" u="sng" dirty="0" smtClean="0"/>
              <a:t>H</a:t>
            </a:r>
            <a:r>
              <a:rPr lang="tr-TR" sz="2100" dirty="0" smtClean="0"/>
              <a:t>igh </a:t>
            </a:r>
            <a:r>
              <a:rPr lang="tr-TR" sz="2100" dirty="0" err="1" smtClean="0"/>
              <a:t>grade</a:t>
            </a:r>
            <a:r>
              <a:rPr lang="tr-TR" sz="2100" dirty="0" smtClean="0"/>
              <a:t> </a:t>
            </a:r>
            <a:r>
              <a:rPr lang="tr-TR" sz="2100" dirty="0" err="1" smtClean="0"/>
              <a:t>lesion</a:t>
            </a:r>
            <a:r>
              <a:rPr lang="tr-TR" sz="2100" dirty="0" smtClean="0"/>
              <a:t>)</a:t>
            </a:r>
            <a:endParaRPr lang="tr-TR" sz="2100" dirty="0" smtClean="0">
              <a:solidFill>
                <a:srgbClr val="FFFF00"/>
              </a:solidFill>
            </a:endParaRPr>
          </a:p>
          <a:p>
            <a:pPr>
              <a:lnSpc>
                <a:spcPct val="110000"/>
              </a:lnSpc>
            </a:pPr>
            <a:r>
              <a:rPr lang="tr-TR" sz="2600" b="1" dirty="0" smtClean="0">
                <a:solidFill>
                  <a:srgbClr val="C00000"/>
                </a:solidFill>
              </a:rPr>
              <a:t>LGSIL</a:t>
            </a:r>
            <a:r>
              <a:rPr lang="tr-TR" sz="2600" dirty="0" smtClean="0"/>
              <a:t> (</a:t>
            </a:r>
            <a:r>
              <a:rPr lang="tr-TR" sz="2600" b="1" u="sng" dirty="0" err="1" smtClean="0"/>
              <a:t>L</a:t>
            </a:r>
            <a:r>
              <a:rPr lang="tr-TR" sz="2600" dirty="0" err="1" smtClean="0"/>
              <a:t>ow</a:t>
            </a:r>
            <a:r>
              <a:rPr lang="tr-TR" sz="2600" dirty="0" smtClean="0"/>
              <a:t> </a:t>
            </a:r>
            <a:r>
              <a:rPr lang="tr-TR" sz="2600" b="1" u="sng" dirty="0" smtClean="0"/>
              <a:t>G</a:t>
            </a:r>
            <a:r>
              <a:rPr lang="tr-TR" sz="2600" dirty="0" smtClean="0"/>
              <a:t>rade </a:t>
            </a:r>
            <a:r>
              <a:rPr lang="tr-TR" sz="2600" b="1" u="sng" dirty="0" err="1" smtClean="0"/>
              <a:t>S</a:t>
            </a:r>
            <a:r>
              <a:rPr lang="tr-TR" sz="2600" dirty="0" err="1" smtClean="0"/>
              <a:t>quamous</a:t>
            </a:r>
            <a:r>
              <a:rPr lang="tr-TR" sz="2600" dirty="0" smtClean="0"/>
              <a:t> </a:t>
            </a:r>
            <a:r>
              <a:rPr lang="tr-TR" sz="2600" b="1" u="sng" dirty="0" err="1" smtClean="0"/>
              <a:t>I</a:t>
            </a:r>
            <a:r>
              <a:rPr lang="tr-TR" sz="2600" dirty="0" err="1" smtClean="0"/>
              <a:t>ntraepithelial</a:t>
            </a:r>
            <a:r>
              <a:rPr lang="tr-TR" sz="2600" dirty="0" smtClean="0"/>
              <a:t> </a:t>
            </a:r>
            <a:r>
              <a:rPr lang="tr-TR" sz="2600" b="1" u="sng" dirty="0" err="1" smtClean="0"/>
              <a:t>L</a:t>
            </a:r>
            <a:r>
              <a:rPr lang="tr-TR" sz="2600" dirty="0" err="1" smtClean="0"/>
              <a:t>esion</a:t>
            </a:r>
            <a:r>
              <a:rPr lang="tr-TR" sz="2600" dirty="0" smtClean="0"/>
              <a:t>)</a:t>
            </a:r>
          </a:p>
          <a:p>
            <a:pPr>
              <a:lnSpc>
                <a:spcPct val="110000"/>
              </a:lnSpc>
            </a:pPr>
            <a:r>
              <a:rPr lang="tr-TR" sz="2600" b="1" dirty="0" smtClean="0">
                <a:solidFill>
                  <a:srgbClr val="C00000"/>
                </a:solidFill>
              </a:rPr>
              <a:t>HGSIL</a:t>
            </a:r>
            <a:r>
              <a:rPr lang="tr-TR" sz="2600" dirty="0" smtClean="0"/>
              <a:t> (</a:t>
            </a:r>
            <a:r>
              <a:rPr lang="tr-TR" sz="2600" b="1" u="sng" dirty="0" smtClean="0"/>
              <a:t>H</a:t>
            </a:r>
            <a:r>
              <a:rPr lang="tr-TR" sz="2600" dirty="0" smtClean="0"/>
              <a:t>igh </a:t>
            </a:r>
            <a:r>
              <a:rPr lang="tr-TR" sz="2600" b="1" u="sng" dirty="0" smtClean="0"/>
              <a:t>G</a:t>
            </a:r>
            <a:r>
              <a:rPr lang="tr-TR" sz="2600" dirty="0" smtClean="0"/>
              <a:t>rade </a:t>
            </a:r>
            <a:r>
              <a:rPr lang="tr-TR" sz="2600" b="1" u="sng" dirty="0" err="1" smtClean="0"/>
              <a:t>S</a:t>
            </a:r>
            <a:r>
              <a:rPr lang="tr-TR" sz="2600" dirty="0" err="1" smtClean="0"/>
              <a:t>quamous</a:t>
            </a:r>
            <a:r>
              <a:rPr lang="tr-TR" sz="2600" dirty="0" smtClean="0"/>
              <a:t> </a:t>
            </a:r>
            <a:r>
              <a:rPr lang="tr-TR" sz="2600" b="1" u="sng" dirty="0" err="1" smtClean="0"/>
              <a:t>I</a:t>
            </a:r>
            <a:r>
              <a:rPr lang="tr-TR" sz="2600" dirty="0" err="1" smtClean="0"/>
              <a:t>ntraepithelial</a:t>
            </a:r>
            <a:r>
              <a:rPr lang="tr-TR" sz="2600" dirty="0" smtClean="0"/>
              <a:t> </a:t>
            </a:r>
            <a:r>
              <a:rPr lang="tr-TR" sz="2600" b="1" u="sng" dirty="0" err="1" smtClean="0"/>
              <a:t>L</a:t>
            </a:r>
            <a:r>
              <a:rPr lang="tr-TR" sz="2600" dirty="0" err="1" smtClean="0"/>
              <a:t>esion</a:t>
            </a:r>
            <a:r>
              <a:rPr lang="tr-TR" sz="2600" dirty="0" smtClean="0"/>
              <a:t>)</a:t>
            </a:r>
          </a:p>
          <a:p>
            <a:pPr>
              <a:lnSpc>
                <a:spcPct val="110000"/>
              </a:lnSpc>
            </a:pPr>
            <a:r>
              <a:rPr lang="tr-TR" sz="2600" b="1" dirty="0" smtClean="0">
                <a:solidFill>
                  <a:srgbClr val="C00000"/>
                </a:solidFill>
              </a:rPr>
              <a:t>AGC</a:t>
            </a:r>
            <a:r>
              <a:rPr lang="tr-TR" sz="2600" dirty="0" smtClean="0"/>
              <a:t> (</a:t>
            </a:r>
            <a:r>
              <a:rPr lang="tr-TR" sz="2600" b="1" u="sng" dirty="0" err="1" smtClean="0"/>
              <a:t>A</a:t>
            </a:r>
            <a:r>
              <a:rPr lang="tr-TR" sz="2600" dirty="0" err="1" smtClean="0"/>
              <a:t>typical</a:t>
            </a:r>
            <a:r>
              <a:rPr lang="tr-TR" sz="2600" dirty="0" smtClean="0"/>
              <a:t> </a:t>
            </a:r>
            <a:r>
              <a:rPr lang="tr-TR" sz="2600" b="1" u="sng" dirty="0" err="1" smtClean="0"/>
              <a:t>G</a:t>
            </a:r>
            <a:r>
              <a:rPr lang="tr-TR" sz="2600" dirty="0" err="1" smtClean="0"/>
              <a:t>landular</a:t>
            </a:r>
            <a:r>
              <a:rPr lang="tr-TR" sz="2600" dirty="0" smtClean="0"/>
              <a:t> </a:t>
            </a:r>
            <a:r>
              <a:rPr lang="tr-TR" sz="2600" b="1" u="sng" dirty="0" err="1" smtClean="0"/>
              <a:t>C</a:t>
            </a:r>
            <a:r>
              <a:rPr lang="tr-TR" sz="2600" dirty="0" err="1" smtClean="0"/>
              <a:t>ells</a:t>
            </a:r>
            <a:r>
              <a:rPr lang="tr-TR" sz="2600" dirty="0" smtClean="0"/>
              <a:t>)</a:t>
            </a:r>
          </a:p>
          <a:p>
            <a:pPr lvl="1">
              <a:lnSpc>
                <a:spcPct val="110000"/>
              </a:lnSpc>
            </a:pPr>
            <a:r>
              <a:rPr lang="tr-TR" sz="2100" b="1" dirty="0" smtClean="0">
                <a:solidFill>
                  <a:srgbClr val="C00000"/>
                </a:solidFill>
              </a:rPr>
              <a:t>AGC-NOS</a:t>
            </a:r>
            <a:r>
              <a:rPr lang="tr-TR" sz="2100" dirty="0" smtClean="0"/>
              <a:t> (AGC </a:t>
            </a:r>
            <a:r>
              <a:rPr lang="tr-TR" sz="2100" b="1" u="sng" dirty="0" smtClean="0"/>
              <a:t>N</a:t>
            </a:r>
            <a:r>
              <a:rPr lang="tr-TR" sz="2100" dirty="0" smtClean="0"/>
              <a:t>ot </a:t>
            </a:r>
            <a:r>
              <a:rPr lang="tr-TR" sz="2100" b="1" u="sng" dirty="0" err="1" smtClean="0"/>
              <a:t>O</a:t>
            </a:r>
            <a:r>
              <a:rPr lang="tr-TR" sz="2100" dirty="0" err="1" smtClean="0"/>
              <a:t>therwise</a:t>
            </a:r>
            <a:r>
              <a:rPr lang="tr-TR" sz="2100" dirty="0" smtClean="0"/>
              <a:t> </a:t>
            </a:r>
            <a:r>
              <a:rPr lang="tr-TR" sz="2100" b="1" u="sng" dirty="0" err="1" smtClean="0"/>
              <a:t>S</a:t>
            </a:r>
            <a:r>
              <a:rPr lang="tr-TR" sz="2100" dirty="0" err="1" smtClean="0"/>
              <a:t>pesified</a:t>
            </a:r>
            <a:r>
              <a:rPr lang="tr-TR" sz="2100" dirty="0" smtClean="0"/>
              <a:t>)</a:t>
            </a:r>
          </a:p>
          <a:p>
            <a:pPr lvl="1">
              <a:lnSpc>
                <a:spcPct val="110000"/>
              </a:lnSpc>
            </a:pPr>
            <a:r>
              <a:rPr lang="tr-TR" sz="2100" b="1" dirty="0" smtClean="0">
                <a:solidFill>
                  <a:srgbClr val="C00000"/>
                </a:solidFill>
              </a:rPr>
              <a:t>AGC-</a:t>
            </a:r>
            <a:r>
              <a:rPr lang="tr-TR" sz="2100" b="1" dirty="0" err="1" smtClean="0">
                <a:solidFill>
                  <a:srgbClr val="C00000"/>
                </a:solidFill>
              </a:rPr>
              <a:t>Favor</a:t>
            </a:r>
            <a:r>
              <a:rPr lang="tr-TR" sz="2100" b="1" dirty="0" smtClean="0">
                <a:solidFill>
                  <a:srgbClr val="C00000"/>
                </a:solidFill>
              </a:rPr>
              <a:t> </a:t>
            </a:r>
            <a:r>
              <a:rPr lang="tr-TR" sz="2100" b="1" dirty="0" err="1" smtClean="0">
                <a:solidFill>
                  <a:srgbClr val="C00000"/>
                </a:solidFill>
              </a:rPr>
              <a:t>Neoplasia</a:t>
            </a:r>
            <a:endParaRPr lang="tr-TR" sz="2100" b="1" dirty="0" smtClean="0">
              <a:solidFill>
                <a:srgbClr val="C00000"/>
              </a:solidFill>
            </a:endParaRPr>
          </a:p>
          <a:p>
            <a:pPr lvl="1">
              <a:lnSpc>
                <a:spcPct val="110000"/>
              </a:lnSpc>
            </a:pPr>
            <a:r>
              <a:rPr lang="tr-TR" sz="2100" b="1" dirty="0" smtClean="0">
                <a:solidFill>
                  <a:srgbClr val="C00000"/>
                </a:solidFill>
              </a:rPr>
              <a:t>AIS</a:t>
            </a:r>
            <a:r>
              <a:rPr lang="tr-TR" sz="2100" dirty="0" smtClean="0">
                <a:solidFill>
                  <a:schemeClr val="accent2"/>
                </a:solidFill>
              </a:rPr>
              <a:t> </a:t>
            </a:r>
            <a:r>
              <a:rPr lang="tr-TR" sz="2100" dirty="0" smtClean="0"/>
              <a:t>(</a:t>
            </a:r>
            <a:r>
              <a:rPr lang="tr-TR" sz="2100" dirty="0" err="1" smtClean="0"/>
              <a:t>Endocervical</a:t>
            </a:r>
            <a:r>
              <a:rPr lang="tr-TR" sz="2100" dirty="0" smtClean="0"/>
              <a:t> </a:t>
            </a:r>
            <a:r>
              <a:rPr lang="tr-TR" sz="2100" b="1" u="sng" dirty="0" err="1" smtClean="0"/>
              <a:t>A</a:t>
            </a:r>
            <a:r>
              <a:rPr lang="tr-TR" sz="2100" dirty="0" err="1" smtClean="0"/>
              <a:t>denocarcinoma</a:t>
            </a:r>
            <a:r>
              <a:rPr lang="tr-TR" sz="2100" dirty="0" smtClean="0"/>
              <a:t> </a:t>
            </a:r>
            <a:r>
              <a:rPr lang="tr-TR" sz="2100" b="1" u="sng" dirty="0" err="1" smtClean="0"/>
              <a:t>I</a:t>
            </a:r>
            <a:r>
              <a:rPr lang="tr-TR" sz="2100" dirty="0" err="1" smtClean="0"/>
              <a:t>n</a:t>
            </a:r>
            <a:r>
              <a:rPr lang="tr-TR" sz="2100" dirty="0" smtClean="0"/>
              <a:t> </a:t>
            </a:r>
            <a:r>
              <a:rPr lang="tr-TR" sz="2100" b="1" u="sng" dirty="0" err="1" smtClean="0"/>
              <a:t>S</a:t>
            </a:r>
            <a:r>
              <a:rPr lang="tr-TR" sz="2100" dirty="0" err="1" smtClean="0"/>
              <a:t>itu</a:t>
            </a:r>
            <a:r>
              <a:rPr lang="tr-TR" sz="2100" dirty="0" smtClean="0"/>
              <a:t>)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4986446"/>
            <a:ext cx="3898776" cy="1871554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dirty="0" err="1" smtClean="0"/>
              <a:t>Glanduler</a:t>
            </a:r>
            <a:r>
              <a:rPr lang="tr-TR" sz="1800" dirty="0" smtClean="0"/>
              <a:t> </a:t>
            </a:r>
            <a:r>
              <a:rPr lang="tr-TR" sz="1800" dirty="0" err="1" smtClean="0"/>
              <a:t>cell</a:t>
            </a:r>
            <a:endParaRPr lang="tr-TR" sz="1800" dirty="0" smtClean="0"/>
          </a:p>
          <a:p>
            <a:pPr lvl="1"/>
            <a:r>
              <a:rPr lang="tr-TR" sz="1800" dirty="0" err="1" smtClean="0"/>
              <a:t>Atypical</a:t>
            </a:r>
            <a:r>
              <a:rPr lang="tr-TR" sz="1800" dirty="0" smtClean="0"/>
              <a:t> </a:t>
            </a:r>
            <a:r>
              <a:rPr lang="tr-TR" sz="1800" dirty="0" err="1" smtClean="0"/>
              <a:t>glandüler</a:t>
            </a:r>
            <a:r>
              <a:rPr lang="tr-TR" sz="1800" dirty="0" smtClean="0"/>
              <a:t> </a:t>
            </a:r>
            <a:r>
              <a:rPr lang="tr-TR" sz="1800" dirty="0" err="1" smtClean="0"/>
              <a:t>cells</a:t>
            </a:r>
            <a:r>
              <a:rPr lang="tr-TR" sz="1800" dirty="0" smtClean="0"/>
              <a:t> (AGC)</a:t>
            </a:r>
          </a:p>
          <a:p>
            <a:pPr lvl="2"/>
            <a:r>
              <a:rPr lang="tr-TR" sz="1800" dirty="0" smtClean="0"/>
              <a:t>AGC-NOS</a:t>
            </a:r>
          </a:p>
          <a:p>
            <a:pPr lvl="2"/>
            <a:r>
              <a:rPr lang="tr-TR" sz="1800" dirty="0" smtClean="0"/>
              <a:t>AGC-FN</a:t>
            </a:r>
          </a:p>
          <a:p>
            <a:pPr lvl="2"/>
            <a:r>
              <a:rPr lang="tr-TR" sz="1800" dirty="0" smtClean="0"/>
              <a:t>AIS</a:t>
            </a:r>
          </a:p>
          <a:p>
            <a:pPr lvl="2"/>
            <a:r>
              <a:rPr lang="tr-TR" sz="1800" dirty="0" err="1" smtClean="0"/>
              <a:t>Adenokarsinoma</a:t>
            </a:r>
            <a:endParaRPr lang="tr-TR" sz="18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3100" dirty="0">
                <a:solidFill>
                  <a:schemeClr val="tx2">
                    <a:satMod val="130000"/>
                  </a:schemeClr>
                </a:solidFill>
              </a:rPr>
              <a:t>ANORMAL SERVİKAL SİTOLOJİ</a:t>
            </a:r>
            <a:br>
              <a:rPr lang="tr-TR" sz="31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tr-TR" sz="3100" dirty="0">
                <a:solidFill>
                  <a:schemeClr val="tx2">
                    <a:satMod val="130000"/>
                  </a:schemeClr>
                </a:solidFill>
              </a:rPr>
              <a:t>(</a:t>
            </a:r>
            <a:r>
              <a:rPr lang="tr-TR" sz="3100" dirty="0" err="1">
                <a:solidFill>
                  <a:schemeClr val="tx2">
                    <a:satMod val="130000"/>
                  </a:schemeClr>
                </a:solidFill>
              </a:rPr>
              <a:t>Bethesda</a:t>
            </a:r>
            <a:r>
              <a:rPr lang="tr-TR" sz="3100" dirty="0">
                <a:solidFill>
                  <a:schemeClr val="tx2">
                    <a:satMod val="130000"/>
                  </a:schemeClr>
                </a:solidFill>
              </a:rPr>
              <a:t> 2001</a:t>
            </a:r>
            <a:r>
              <a:rPr lang="tr-TR" dirty="0">
                <a:solidFill>
                  <a:schemeClr val="tx2">
                    <a:satMod val="130000"/>
                  </a:schemeClr>
                </a:solidFill>
              </a:rPr>
              <a:t>)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932040" y="1772816"/>
            <a:ext cx="3816424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b="1" i="1" dirty="0" err="1" smtClean="0">
                <a:solidFill>
                  <a:srgbClr val="FF0000"/>
                </a:solidFill>
              </a:rPr>
              <a:t>Sitolojik</a:t>
            </a:r>
            <a:r>
              <a:rPr lang="tr-TR" sz="2400" b="1" i="1" dirty="0" smtClean="0">
                <a:solidFill>
                  <a:srgbClr val="FF0000"/>
                </a:solidFill>
              </a:rPr>
              <a:t> Terminoloji</a:t>
            </a:r>
          </a:p>
        </p:txBody>
      </p:sp>
    </p:spTree>
    <p:extLst>
      <p:ext uri="{BB962C8B-B14F-4D97-AF65-F5344CB8AC3E}">
        <p14:creationId xmlns:p14="http://schemas.microsoft.com/office/powerpoint/2010/main" val="345965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5360</TotalTime>
  <Words>4457</Words>
  <Application>Microsoft Office PowerPoint</Application>
  <PresentationFormat>Ekran Gösterisi (4:3)</PresentationFormat>
  <Paragraphs>660</Paragraphs>
  <Slides>49</Slides>
  <Notes>26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49</vt:i4>
      </vt:variant>
    </vt:vector>
  </HeadingPairs>
  <TitlesOfParts>
    <vt:vector size="51" baseType="lpstr">
      <vt:lpstr>Ofis Teması</vt:lpstr>
      <vt:lpstr>Microsoft PowerPoint Slide</vt:lpstr>
      <vt:lpstr>Servikal Low  Grade ve High Grade Squamous Lezyonların Yönetimi</vt:lpstr>
      <vt:lpstr>Servikal tarama  Serviks Ca insidans ve mortalite ilişkisi</vt:lpstr>
      <vt:lpstr>Servikal Kanser Tarama</vt:lpstr>
      <vt:lpstr>Servikal kanser tarama</vt:lpstr>
      <vt:lpstr>Servikal kanser tarama</vt:lpstr>
      <vt:lpstr>PowerPoint Sunusu</vt:lpstr>
      <vt:lpstr>Serviks Kanserinde HPV Tiplerinin Dağılımı</vt:lpstr>
      <vt:lpstr>Servikal Sitoloji</vt:lpstr>
      <vt:lpstr>ANORMAL SERVİKAL SİTOLOJİ (Bethesda 2001)</vt:lpstr>
      <vt:lpstr>PowerPoint Sunusu</vt:lpstr>
      <vt:lpstr>HPV Enfeksiyonu Doğal Seyri</vt:lpstr>
      <vt:lpstr>ANORMAL SERVİKAL SİTOLOJİ SIKLIĞI: %6,9</vt:lpstr>
      <vt:lpstr>Türkiye datası 33 merkez 140334 hasta </vt:lpstr>
      <vt:lpstr>CIN’in doğal gelişimi </vt:lpstr>
      <vt:lpstr>PowerPoint Sunusu</vt:lpstr>
      <vt:lpstr>ASCCP Guidelines Tarama önerİlerİ</vt:lpstr>
      <vt:lpstr>PowerPoint Sunusu</vt:lpstr>
      <vt:lpstr> Servikal Tarama Sıklığı </vt:lpstr>
      <vt:lpstr>21-29 Yaş </vt:lpstr>
      <vt:lpstr>                30-65 Yaş </vt:lpstr>
      <vt:lpstr>65 Yaş Üstü </vt:lpstr>
      <vt:lpstr>Histerektomi Olup CIN2+ Anamnezi Olmayanlar</vt:lpstr>
      <vt:lpstr> CIN2, CIN3 veya AIS Anamnezi Olanlar</vt:lpstr>
      <vt:lpstr>PowerPoint Sunusu</vt:lpstr>
      <vt:lpstr>ASCCP Guidelines; Smear yönetİmİ</vt:lpstr>
      <vt:lpstr>PowerPoint Sunusu</vt:lpstr>
      <vt:lpstr>Yeni Kılavuzdaki Değişiklikler</vt:lpstr>
      <vt:lpstr>Yetersiz sitoloji</vt:lpstr>
      <vt:lpstr>PowerPoint Sunusu</vt:lpstr>
      <vt:lpstr>Sitoloji Negatif Ancak EC/TZ Yok veya Yetersiz Olgularda Yönetim</vt:lpstr>
      <vt:lpstr>Sitoloji Negatif HPV Pozitif ≥30 Yaş Kadınlarda Yönetim</vt:lpstr>
      <vt:lpstr>ASC-US</vt:lpstr>
      <vt:lpstr>PowerPoint Sunusu</vt:lpstr>
      <vt:lpstr>ASC-US Yönetimi</vt:lpstr>
      <vt:lpstr>LGSIL yönetimi</vt:lpstr>
      <vt:lpstr>PowerPoint Sunusu</vt:lpstr>
      <vt:lpstr>HSIL</vt:lpstr>
      <vt:lpstr>ASC-H Yönetimi</vt:lpstr>
      <vt:lpstr>HGSIL Yönetimi</vt:lpstr>
      <vt:lpstr>CIN1 veya Normal Histoloji (ASC-H veya HGSIL Sitoloji Sonrasında)</vt:lpstr>
      <vt:lpstr>PowerPoint Sunusu</vt:lpstr>
      <vt:lpstr>ASCCP Guidelines 21-24 YAŞ ARASI YÖNETİM</vt:lpstr>
      <vt:lpstr>ASC-US veya LGSIL 21-24 Yaş Yönetimi</vt:lpstr>
      <vt:lpstr>ASC-H ve HGSIL 21-24 Yaş Yönetimi</vt:lpstr>
      <vt:lpstr>PowerPoint Sunusu</vt:lpstr>
      <vt:lpstr>ASCCP Guidelines GEBEDE YÖNETİM</vt:lpstr>
      <vt:lpstr>Gebede ASCUS Yönetimi</vt:lpstr>
      <vt:lpstr>Gebede LGSIL Yönetimi</vt:lpstr>
      <vt:lpstr>Gebede HGSIL ve ASC-H Yönetimi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Ahmet Göçmen</dc:creator>
  <cp:lastModifiedBy>Ahmet Göçmen</cp:lastModifiedBy>
  <cp:revision>193</cp:revision>
  <dcterms:created xsi:type="dcterms:W3CDTF">2014-03-28T18:41:30Z</dcterms:created>
  <dcterms:modified xsi:type="dcterms:W3CDTF">2014-05-14T19:51:01Z</dcterms:modified>
</cp:coreProperties>
</file>